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7"/>
  </p:notesMasterIdLst>
  <p:sldIdLst>
    <p:sldId id="256" r:id="rId2"/>
    <p:sldId id="259" r:id="rId3"/>
    <p:sldId id="261" r:id="rId4"/>
    <p:sldId id="278" r:id="rId5"/>
    <p:sldId id="260" r:id="rId6"/>
    <p:sldId id="279" r:id="rId7"/>
    <p:sldId id="262" r:id="rId8"/>
    <p:sldId id="281" r:id="rId9"/>
    <p:sldId id="283" r:id="rId10"/>
    <p:sldId id="284" r:id="rId11"/>
    <p:sldId id="285" r:id="rId12"/>
    <p:sldId id="287" r:id="rId13"/>
    <p:sldId id="286" r:id="rId14"/>
    <p:sldId id="288" r:id="rId15"/>
    <p:sldId id="258" r:id="rId16"/>
  </p:sldIdLst>
  <p:sldSz cx="18288000" cy="10287000"/>
  <p:notesSz cx="6858000" cy="9144000"/>
  <p:embeddedFontLst>
    <p:embeddedFont>
      <p:font typeface="TT Interphases" panose="02000503020000020004" pitchFamily="2" charset="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E4428"/>
    <a:srgbClr val="FFFD7D"/>
    <a:srgbClr val="B1D9F7"/>
    <a:srgbClr val="3C19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92" autoAdjust="0"/>
    <p:restoredTop sz="94626" autoAdjust="0"/>
  </p:normalViewPr>
  <p:slideViewPr>
    <p:cSldViewPr>
      <p:cViewPr varScale="1">
        <p:scale>
          <a:sx n="80" d="100"/>
          <a:sy n="80" d="100"/>
        </p:scale>
        <p:origin x="968" y="2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Users/lina/Desktop/grafikai%20metinei%20ataskaitai.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bg1"/>
                </a:solidFill>
                <a:latin typeface="+mn-lt"/>
                <a:ea typeface="+mn-ea"/>
                <a:cs typeface="+mn-cs"/>
              </a:defRPr>
            </a:pPr>
            <a:r>
              <a:rPr lang="en-GB" sz="2800">
                <a:solidFill>
                  <a:schemeClr val="bg1"/>
                </a:solidFill>
              </a:rPr>
              <a:t>Studentų skaičius pagal studijų krypčių</a:t>
            </a:r>
            <a:r>
              <a:rPr lang="en-GB" sz="2800" baseline="0">
                <a:solidFill>
                  <a:schemeClr val="bg1"/>
                </a:solidFill>
              </a:rPr>
              <a:t> grupes, asm.</a:t>
            </a:r>
            <a:endParaRPr lang="en-GB" sz="2800">
              <a:solidFill>
                <a:schemeClr val="bg1"/>
              </a:solidFill>
            </a:endParaRPr>
          </a:p>
        </c:rich>
      </c:tx>
      <c:overlay val="0"/>
      <c:spPr>
        <a:noFill/>
        <a:ln>
          <a:noFill/>
        </a:ln>
        <a:effectLst/>
      </c:spPr>
      <c:txPr>
        <a:bodyPr rot="0" spcFirstLastPara="1" vertOverflow="ellipsis" vert="horz" wrap="square" anchor="ctr" anchorCtr="1"/>
        <a:lstStyle/>
        <a:p>
          <a:pPr>
            <a:defRPr sz="2800" b="0" i="0" u="none" strike="noStrike" kern="1200" spc="0" baseline="0">
              <a:solidFill>
                <a:schemeClr val="bg1"/>
              </a:solidFill>
              <a:latin typeface="+mn-lt"/>
              <a:ea typeface="+mn-ea"/>
              <a:cs typeface="+mn-cs"/>
            </a:defRPr>
          </a:pPr>
          <a:endParaRPr lang="en-LT"/>
        </a:p>
      </c:txPr>
    </c:title>
    <c:autoTitleDeleted val="0"/>
    <c:plotArea>
      <c:layout/>
      <c:barChart>
        <c:barDir val="bar"/>
        <c:grouping val="clustered"/>
        <c:varyColors val="0"/>
        <c:ser>
          <c:idx val="0"/>
          <c:order val="0"/>
          <c:tx>
            <c:strRef>
              <c:f>'[grafikai metinei ataskaitai.xlsx]Sheet1'!$B$1</c:f>
              <c:strCache>
                <c:ptCount val="1"/>
                <c:pt idx="0">
                  <c:v>2023</c:v>
                </c:pt>
              </c:strCache>
            </c:strRef>
          </c:tx>
          <c:spPr>
            <a:solidFill>
              <a:srgbClr val="3C19A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'[grafikai metinei ataskaitai.xlsx]Sheet1'!$A$2:$A$6</c:f>
              <c:strCache>
                <c:ptCount val="5"/>
                <c:pt idx="0">
                  <c:v>Informatikos mokslai</c:v>
                </c:pt>
                <c:pt idx="1">
                  <c:v>Inžinerijos mokslai</c:v>
                </c:pt>
                <c:pt idx="2">
                  <c:v>Socialiniai mokslai</c:v>
                </c:pt>
                <c:pt idx="3">
                  <c:v>Sveikatos mokslai</c:v>
                </c:pt>
                <c:pt idx="4">
                  <c:v>Verslo ir viešoji vadyba</c:v>
                </c:pt>
              </c:strCache>
            </c:strRef>
          </c:cat>
          <c:val>
            <c:numRef>
              <c:f>'[grafikai metinei ataskaitai.xlsx]Sheet1'!$B$2:$B$6</c:f>
              <c:numCache>
                <c:formatCode>General</c:formatCode>
                <c:ptCount val="5"/>
                <c:pt idx="0">
                  <c:v>161</c:v>
                </c:pt>
                <c:pt idx="1">
                  <c:v>387</c:v>
                </c:pt>
                <c:pt idx="2">
                  <c:v>301</c:v>
                </c:pt>
                <c:pt idx="3">
                  <c:v>383</c:v>
                </c:pt>
                <c:pt idx="4">
                  <c:v>399</c:v>
                </c:pt>
              </c:numCache>
            </c:numRef>
          </c:val>
          <c:extLst>
            <c:ext xmlns:c16="http://schemas.microsoft.com/office/drawing/2014/chart" uri="{C3380CC4-5D6E-409C-BE32-E72D297353CC}">
              <c16:uniqueId val="{00000000-2137-D14F-AB3C-974686E45139}"/>
            </c:ext>
          </c:extLst>
        </c:ser>
        <c:ser>
          <c:idx val="1"/>
          <c:order val="1"/>
          <c:tx>
            <c:strRef>
              <c:f>'[grafikai metinei ataskaitai.xlsx]Sheet1'!$C$1</c:f>
              <c:strCache>
                <c:ptCount val="1"/>
                <c:pt idx="0">
                  <c:v>2022</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'[grafikai metinei ataskaitai.xlsx]Sheet1'!$A$2:$A$6</c:f>
              <c:strCache>
                <c:ptCount val="5"/>
                <c:pt idx="0">
                  <c:v>Informatikos mokslai</c:v>
                </c:pt>
                <c:pt idx="1">
                  <c:v>Inžinerijos mokslai</c:v>
                </c:pt>
                <c:pt idx="2">
                  <c:v>Socialiniai mokslai</c:v>
                </c:pt>
                <c:pt idx="3">
                  <c:v>Sveikatos mokslai</c:v>
                </c:pt>
                <c:pt idx="4">
                  <c:v>Verslo ir viešoji vadyba</c:v>
                </c:pt>
              </c:strCache>
            </c:strRef>
          </c:cat>
          <c:val>
            <c:numRef>
              <c:f>'[grafikai metinei ataskaitai.xlsx]Sheet1'!$C$2:$C$6</c:f>
              <c:numCache>
                <c:formatCode>General</c:formatCode>
                <c:ptCount val="5"/>
                <c:pt idx="0">
                  <c:v>132</c:v>
                </c:pt>
                <c:pt idx="1">
                  <c:v>374</c:v>
                </c:pt>
                <c:pt idx="2">
                  <c:v>341</c:v>
                </c:pt>
                <c:pt idx="3">
                  <c:v>351</c:v>
                </c:pt>
                <c:pt idx="4">
                  <c:v>384</c:v>
                </c:pt>
              </c:numCache>
            </c:numRef>
          </c:val>
          <c:extLst>
            <c:ext xmlns:c16="http://schemas.microsoft.com/office/drawing/2014/chart" uri="{C3380CC4-5D6E-409C-BE32-E72D297353CC}">
              <c16:uniqueId val="{00000001-2137-D14F-AB3C-974686E45139}"/>
            </c:ext>
          </c:extLst>
        </c:ser>
        <c:ser>
          <c:idx val="2"/>
          <c:order val="2"/>
          <c:tx>
            <c:strRef>
              <c:f>'[grafikai metinei ataskaitai.xlsx]Sheet1'!$D$1</c:f>
              <c:strCache>
                <c:ptCount val="1"/>
                <c:pt idx="0">
                  <c:v>2021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'[grafikai metinei ataskaitai.xlsx]Sheet1'!$A$2:$A$6</c:f>
              <c:strCache>
                <c:ptCount val="5"/>
                <c:pt idx="0">
                  <c:v>Informatikos mokslai</c:v>
                </c:pt>
                <c:pt idx="1">
                  <c:v>Inžinerijos mokslai</c:v>
                </c:pt>
                <c:pt idx="2">
                  <c:v>Socialiniai mokslai</c:v>
                </c:pt>
                <c:pt idx="3">
                  <c:v>Sveikatos mokslai</c:v>
                </c:pt>
                <c:pt idx="4">
                  <c:v>Verslo ir viešoji vadyba</c:v>
                </c:pt>
              </c:strCache>
            </c:strRef>
          </c:cat>
          <c:val>
            <c:numRef>
              <c:f>'[grafikai metinei ataskaitai.xlsx]Sheet1'!$D$2:$D$6</c:f>
              <c:numCache>
                <c:formatCode>General</c:formatCode>
                <c:ptCount val="5"/>
                <c:pt idx="0">
                  <c:v>85</c:v>
                </c:pt>
                <c:pt idx="1">
                  <c:v>295</c:v>
                </c:pt>
                <c:pt idx="2">
                  <c:v>311</c:v>
                </c:pt>
                <c:pt idx="3">
                  <c:v>291</c:v>
                </c:pt>
                <c:pt idx="4">
                  <c:v>322</c:v>
                </c:pt>
              </c:numCache>
            </c:numRef>
          </c:val>
          <c:extLst>
            <c:ext xmlns:c16="http://schemas.microsoft.com/office/drawing/2014/chart" uri="{C3380CC4-5D6E-409C-BE32-E72D297353CC}">
              <c16:uniqueId val="{00000002-2137-D14F-AB3C-974686E45139}"/>
            </c:ext>
          </c:extLst>
        </c:ser>
        <c:dLbls>
          <c:showLegendKey val="0"/>
          <c:showVal val="0"/>
          <c:showCatName val="0"/>
          <c:showSerName val="0"/>
          <c:showPercent val="0"/>
          <c:showBubbleSize val="0"/>
        </c:dLbls>
        <c:gapWidth val="182"/>
        <c:axId val="1391644624"/>
        <c:axId val="1391646896"/>
      </c:barChart>
      <c:catAx>
        <c:axId val="13916446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LT"/>
          </a:p>
        </c:txPr>
        <c:crossAx val="1391646896"/>
        <c:crosses val="autoZero"/>
        <c:auto val="1"/>
        <c:lblAlgn val="ctr"/>
        <c:lblOffset val="100"/>
        <c:noMultiLvlLbl val="0"/>
      </c:catAx>
      <c:valAx>
        <c:axId val="139164689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LT"/>
          </a:p>
        </c:txPr>
        <c:crossAx val="13916446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LT"/>
        </a:p>
      </c:txPr>
    </c:legend>
    <c:plotVisOnly val="1"/>
    <c:dispBlanksAs val="gap"/>
    <c:showDLblsOverMax val="0"/>
  </c:chart>
  <c:spPr>
    <a:noFill/>
    <a:ln>
      <a:noFill/>
    </a:ln>
    <a:effectLst/>
  </c:spPr>
  <c:txPr>
    <a:bodyPr/>
    <a:lstStyle/>
    <a:p>
      <a:pPr>
        <a:defRPr/>
      </a:pPr>
      <a:endParaRPr lang="en-L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Sheet2!$B$1</c:f>
              <c:strCache>
                <c:ptCount val="1"/>
                <c:pt idx="0">
                  <c:v>2023</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Arial" panose="020B0604020202020204" pitchFamily="34" charset="0"/>
                    <a:ea typeface="+mn-ea"/>
                    <a:cs typeface="Arial" panose="020B0604020202020204" pitchFamily="34" charset="0"/>
                  </a:defRPr>
                </a:pPr>
                <a:endParaRPr lang="en-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Sheet2!$A$2:$A$4</c:f>
              <c:strCache>
                <c:ptCount val="3"/>
                <c:pt idx="0">
                  <c:v>Publikacijų skaičius, vnt.</c:v>
                </c:pt>
                <c:pt idx="1">
                  <c:v>Dėstytojų pranešimai, skaityti konferencijose, vnt.</c:v>
                </c:pt>
                <c:pt idx="2">
                  <c:v>Studentų pranešimai, skaityti konferencijose, vnt.</c:v>
                </c:pt>
              </c:strCache>
            </c:strRef>
          </c:cat>
          <c:val>
            <c:numRef>
              <c:f>Sheet2!$B$2:$B$4</c:f>
              <c:numCache>
                <c:formatCode>General</c:formatCode>
                <c:ptCount val="3"/>
                <c:pt idx="0">
                  <c:v>65</c:v>
                </c:pt>
                <c:pt idx="1">
                  <c:v>68</c:v>
                </c:pt>
                <c:pt idx="2">
                  <c:v>183</c:v>
                </c:pt>
              </c:numCache>
            </c:numRef>
          </c:val>
          <c:extLst>
            <c:ext xmlns:c16="http://schemas.microsoft.com/office/drawing/2014/chart" uri="{C3380CC4-5D6E-409C-BE32-E72D297353CC}">
              <c16:uniqueId val="{00000000-9DC2-2F46-9523-CCAE8A7A0CAB}"/>
            </c:ext>
          </c:extLst>
        </c:ser>
        <c:ser>
          <c:idx val="1"/>
          <c:order val="1"/>
          <c:tx>
            <c:strRef>
              <c:f>Sheet2!$C$1</c:f>
              <c:strCache>
                <c:ptCount val="1"/>
                <c:pt idx="0">
                  <c:v>2022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Arial" panose="020B0604020202020204" pitchFamily="34" charset="0"/>
                    <a:ea typeface="+mn-ea"/>
                    <a:cs typeface="Arial" panose="020B0604020202020204" pitchFamily="34" charset="0"/>
                  </a:defRPr>
                </a:pPr>
                <a:endParaRPr lang="en-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Sheet2!$A$2:$A$4</c:f>
              <c:strCache>
                <c:ptCount val="3"/>
                <c:pt idx="0">
                  <c:v>Publikacijų skaičius, vnt.</c:v>
                </c:pt>
                <c:pt idx="1">
                  <c:v>Dėstytojų pranešimai, skaityti konferencijose, vnt.</c:v>
                </c:pt>
                <c:pt idx="2">
                  <c:v>Studentų pranešimai, skaityti konferencijose, vnt.</c:v>
                </c:pt>
              </c:strCache>
            </c:strRef>
          </c:cat>
          <c:val>
            <c:numRef>
              <c:f>Sheet2!$C$2:$C$4</c:f>
              <c:numCache>
                <c:formatCode>General</c:formatCode>
                <c:ptCount val="3"/>
                <c:pt idx="0">
                  <c:v>58</c:v>
                </c:pt>
                <c:pt idx="1">
                  <c:v>65</c:v>
                </c:pt>
                <c:pt idx="2">
                  <c:v>128</c:v>
                </c:pt>
              </c:numCache>
            </c:numRef>
          </c:val>
          <c:extLst>
            <c:ext xmlns:c16="http://schemas.microsoft.com/office/drawing/2014/chart" uri="{C3380CC4-5D6E-409C-BE32-E72D297353CC}">
              <c16:uniqueId val="{00000001-9DC2-2F46-9523-CCAE8A7A0CAB}"/>
            </c:ext>
          </c:extLst>
        </c:ser>
        <c:ser>
          <c:idx val="2"/>
          <c:order val="2"/>
          <c:tx>
            <c:strRef>
              <c:f>Sheet2!$D$1</c:f>
              <c:strCache>
                <c:ptCount val="1"/>
                <c:pt idx="0">
                  <c:v>2021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Arial" panose="020B0604020202020204" pitchFamily="34" charset="0"/>
                    <a:ea typeface="+mn-ea"/>
                    <a:cs typeface="Arial" panose="020B0604020202020204" pitchFamily="34" charset="0"/>
                  </a:defRPr>
                </a:pPr>
                <a:endParaRPr lang="en-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Sheet2!$A$2:$A$4</c:f>
              <c:strCache>
                <c:ptCount val="3"/>
                <c:pt idx="0">
                  <c:v>Publikacijų skaičius, vnt.</c:v>
                </c:pt>
                <c:pt idx="1">
                  <c:v>Dėstytojų pranešimai, skaityti konferencijose, vnt.</c:v>
                </c:pt>
                <c:pt idx="2">
                  <c:v>Studentų pranešimai, skaityti konferencijose, vnt.</c:v>
                </c:pt>
              </c:strCache>
            </c:strRef>
          </c:cat>
          <c:val>
            <c:numRef>
              <c:f>Sheet2!$D$2:$D$4</c:f>
              <c:numCache>
                <c:formatCode>General</c:formatCode>
                <c:ptCount val="3"/>
                <c:pt idx="0">
                  <c:v>37</c:v>
                </c:pt>
                <c:pt idx="1">
                  <c:v>49</c:v>
                </c:pt>
                <c:pt idx="2">
                  <c:v>94</c:v>
                </c:pt>
              </c:numCache>
            </c:numRef>
          </c:val>
          <c:extLst>
            <c:ext xmlns:c16="http://schemas.microsoft.com/office/drawing/2014/chart" uri="{C3380CC4-5D6E-409C-BE32-E72D297353CC}">
              <c16:uniqueId val="{00000002-9DC2-2F46-9523-CCAE8A7A0CAB}"/>
            </c:ext>
          </c:extLst>
        </c:ser>
        <c:dLbls>
          <c:showLegendKey val="0"/>
          <c:showVal val="0"/>
          <c:showCatName val="0"/>
          <c:showSerName val="0"/>
          <c:showPercent val="0"/>
          <c:showBubbleSize val="0"/>
        </c:dLbls>
        <c:gapWidth val="182"/>
        <c:axId val="855875648"/>
        <c:axId val="855877648"/>
      </c:barChart>
      <c:catAx>
        <c:axId val="8558756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bg1"/>
                </a:solidFill>
                <a:latin typeface="+mn-lt"/>
                <a:ea typeface="+mn-ea"/>
                <a:cs typeface="Arial" panose="020B0604020202020204" pitchFamily="34" charset="0"/>
              </a:defRPr>
            </a:pPr>
            <a:endParaRPr lang="en-LT"/>
          </a:p>
        </c:txPr>
        <c:crossAx val="855877648"/>
        <c:crosses val="autoZero"/>
        <c:auto val="1"/>
        <c:lblAlgn val="ctr"/>
        <c:lblOffset val="100"/>
        <c:noMultiLvlLbl val="0"/>
      </c:catAx>
      <c:valAx>
        <c:axId val="8558776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LT"/>
          </a:p>
        </c:txPr>
        <c:crossAx val="855875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bg1"/>
              </a:solidFill>
              <a:latin typeface="+mn-lt"/>
              <a:ea typeface="+mn-ea"/>
              <a:cs typeface="Arial" panose="020B0604020202020204" pitchFamily="34" charset="0"/>
            </a:defRPr>
          </a:pPr>
          <a:endParaRPr lang="en-LT"/>
        </a:p>
      </c:txPr>
    </c:legend>
    <c:plotVisOnly val="1"/>
    <c:dispBlanksAs val="gap"/>
    <c:showDLblsOverMax val="0"/>
  </c:chart>
  <c:spPr>
    <a:solidFill>
      <a:schemeClr val="tx2">
        <a:lumMod val="75000"/>
      </a:schemeClr>
    </a:solidFill>
    <a:ln>
      <a:noFill/>
    </a:ln>
    <a:effectLst/>
  </c:spPr>
  <c:txPr>
    <a:bodyPr/>
    <a:lstStyle/>
    <a:p>
      <a:pPr>
        <a:defRPr/>
      </a:pPr>
      <a:endParaRPr lang="en-LT"/>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800" b="0" i="0" u="none" strike="noStrike" kern="1200" spc="0" baseline="0">
              <a:solidFill>
                <a:schemeClr val="bg1"/>
              </a:solidFill>
              <a:latin typeface="+mn-lt"/>
              <a:ea typeface="+mn-ea"/>
              <a:cs typeface="+mn-cs"/>
            </a:defRPr>
          </a:pPr>
          <a:endParaRPr lang="en-LT"/>
        </a:p>
      </c:txPr>
    </c:title>
    <c:autoTitleDeleted val="0"/>
    <c:plotArea>
      <c:layout/>
      <c:lineChart>
        <c:grouping val="standard"/>
        <c:varyColors val="0"/>
        <c:ser>
          <c:idx val="0"/>
          <c:order val="0"/>
          <c:tx>
            <c:strRef>
              <c:f>Sheet2!$A$7</c:f>
              <c:strCache>
                <c:ptCount val="1"/>
                <c:pt idx="0">
                  <c:v>Užsakomųjų tyrimų pajamos, tūkst. Eur</c:v>
                </c:pt>
              </c:strCache>
            </c:strRef>
          </c:tx>
          <c:spPr>
            <a:ln w="28575" cap="rnd">
              <a:solidFill>
                <a:schemeClr val="accent1"/>
              </a:solidFill>
              <a:round/>
            </a:ln>
            <a:effectLst/>
          </c:spPr>
          <c:marker>
            <c:symbol val="none"/>
          </c:marker>
          <c:dPt>
            <c:idx val="1"/>
            <c:marker>
              <c:symbol val="none"/>
            </c:marker>
            <c:bubble3D val="0"/>
            <c:spPr>
              <a:ln w="79375" cap="rnd">
                <a:solidFill>
                  <a:srgbClr val="7030A0"/>
                </a:solidFill>
                <a:round/>
              </a:ln>
              <a:effectLst/>
            </c:spPr>
            <c:extLst>
              <c:ext xmlns:c16="http://schemas.microsoft.com/office/drawing/2014/chart" uri="{C3380CC4-5D6E-409C-BE32-E72D297353CC}">
                <c16:uniqueId val="{00000001-7E4C-8D48-8FA2-27CCDD9A068C}"/>
              </c:ext>
            </c:extLst>
          </c:dPt>
          <c:dPt>
            <c:idx val="2"/>
            <c:marker>
              <c:symbol val="none"/>
            </c:marker>
            <c:bubble3D val="0"/>
            <c:spPr>
              <a:ln w="76200" cap="rnd">
                <a:solidFill>
                  <a:srgbClr val="7030A0"/>
                </a:solidFill>
                <a:round/>
              </a:ln>
              <a:effectLst/>
            </c:spPr>
            <c:extLst>
              <c:ext xmlns:c16="http://schemas.microsoft.com/office/drawing/2014/chart" uri="{C3380CC4-5D6E-409C-BE32-E72D297353CC}">
                <c16:uniqueId val="{00000002-7E4C-8D48-8FA2-27CCDD9A068C}"/>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Sheet2!$B$6:$D$6</c:f>
              <c:numCache>
                <c:formatCode>General</c:formatCode>
                <c:ptCount val="3"/>
                <c:pt idx="0">
                  <c:v>2021</c:v>
                </c:pt>
                <c:pt idx="1">
                  <c:v>2022</c:v>
                </c:pt>
                <c:pt idx="2">
                  <c:v>2023</c:v>
                </c:pt>
              </c:numCache>
            </c:numRef>
          </c:cat>
          <c:val>
            <c:numRef>
              <c:f>Sheet2!$B$7:$D$7</c:f>
              <c:numCache>
                <c:formatCode>General</c:formatCode>
                <c:ptCount val="3"/>
                <c:pt idx="0">
                  <c:v>43.6</c:v>
                </c:pt>
                <c:pt idx="1">
                  <c:v>65</c:v>
                </c:pt>
                <c:pt idx="2">
                  <c:v>95.3</c:v>
                </c:pt>
              </c:numCache>
            </c:numRef>
          </c:val>
          <c:smooth val="0"/>
          <c:extLst>
            <c:ext xmlns:c16="http://schemas.microsoft.com/office/drawing/2014/chart" uri="{C3380CC4-5D6E-409C-BE32-E72D297353CC}">
              <c16:uniqueId val="{00000000-7E4C-8D48-8FA2-27CCDD9A068C}"/>
            </c:ext>
          </c:extLst>
        </c:ser>
        <c:dLbls>
          <c:showLegendKey val="0"/>
          <c:showVal val="0"/>
          <c:showCatName val="0"/>
          <c:showSerName val="0"/>
          <c:showPercent val="0"/>
          <c:showBubbleSize val="0"/>
        </c:dLbls>
        <c:smooth val="0"/>
        <c:axId val="856043008"/>
        <c:axId val="856052528"/>
      </c:lineChart>
      <c:catAx>
        <c:axId val="856043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LT"/>
          </a:p>
        </c:txPr>
        <c:crossAx val="856052528"/>
        <c:crosses val="autoZero"/>
        <c:auto val="1"/>
        <c:lblAlgn val="ctr"/>
        <c:lblOffset val="100"/>
        <c:noMultiLvlLbl val="0"/>
      </c:catAx>
      <c:valAx>
        <c:axId val="8560525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LT"/>
          </a:p>
        </c:txPr>
        <c:crossAx val="856043008"/>
        <c:crosses val="autoZero"/>
        <c:crossBetween val="between"/>
      </c:valAx>
      <c:spPr>
        <a:gradFill flip="none" rotWithShape="1">
          <a:gsLst>
            <a:gs pos="0">
              <a:schemeClr val="accent1">
                <a:lumMod val="89000"/>
              </a:schemeClr>
            </a:gs>
            <a:gs pos="57000">
              <a:schemeClr val="accent1">
                <a:lumMod val="89000"/>
              </a:schemeClr>
            </a:gs>
            <a:gs pos="77000">
              <a:schemeClr val="accent1">
                <a:lumMod val="75000"/>
              </a:schemeClr>
            </a:gs>
            <a:gs pos="97000">
              <a:schemeClr val="accent1">
                <a:lumMod val="70000"/>
              </a:schemeClr>
            </a:gs>
          </a:gsLst>
          <a:path path="circle">
            <a:fillToRect l="50000" t="50000" r="50000" b="50000"/>
          </a:path>
          <a:tileRect/>
        </a:gradFill>
        <a:ln>
          <a:solidFill>
            <a:srgbClr val="7030A0"/>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L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2BD0D3-3B4E-D94D-A6CE-C3D70BA022C0}" type="doc">
      <dgm:prSet loTypeId="urn:microsoft.com/office/officeart/2005/8/layout/cycle4" loCatId="" qsTypeId="urn:microsoft.com/office/officeart/2005/8/quickstyle/simple1" qsCatId="simple" csTypeId="urn:microsoft.com/office/officeart/2005/8/colors/accent1_2" csCatId="accent1" phldr="1"/>
      <dgm:spPr/>
      <dgm:t>
        <a:bodyPr/>
        <a:lstStyle/>
        <a:p>
          <a:endParaRPr lang="en-GB"/>
        </a:p>
      </dgm:t>
    </dgm:pt>
    <dgm:pt modelId="{7E796842-E9CE-B149-8E8D-75698BABFD57}">
      <dgm:prSet phldrT="[Text]"/>
      <dgm:spPr/>
      <dgm:t>
        <a:bodyPr/>
        <a:lstStyle/>
        <a:p>
          <a:r>
            <a:rPr lang="en-GB" dirty="0"/>
            <a:t>80 proc.</a:t>
          </a:r>
        </a:p>
      </dgm:t>
    </dgm:pt>
    <dgm:pt modelId="{03B23E70-F8F8-874A-8AED-55ADA2ED3969}" type="parTrans" cxnId="{8DC44BB3-9F0D-564D-91FC-22C947E0314F}">
      <dgm:prSet/>
      <dgm:spPr/>
      <dgm:t>
        <a:bodyPr/>
        <a:lstStyle/>
        <a:p>
          <a:endParaRPr lang="en-GB"/>
        </a:p>
      </dgm:t>
    </dgm:pt>
    <dgm:pt modelId="{DEFEC223-FC1E-7C43-9ED3-FB8EE282DE8D}" type="sibTrans" cxnId="{8DC44BB3-9F0D-564D-91FC-22C947E0314F}">
      <dgm:prSet/>
      <dgm:spPr/>
      <dgm:t>
        <a:bodyPr/>
        <a:lstStyle/>
        <a:p>
          <a:endParaRPr lang="en-GB"/>
        </a:p>
      </dgm:t>
    </dgm:pt>
    <dgm:pt modelId="{E8A764AB-83A1-4E40-8136-460C3B27A289}">
      <dgm:prSet phldrT="[Text]" custT="1"/>
      <dgm:spPr/>
      <dgm:t>
        <a:bodyPr/>
        <a:lstStyle/>
        <a:p>
          <a:r>
            <a:rPr lang="en-GB" sz="3200" kern="1200" dirty="0" err="1">
              <a:solidFill>
                <a:schemeClr val="tx1"/>
              </a:solidFill>
              <a:latin typeface="+mn-lt"/>
              <a:ea typeface="+mn-ea"/>
              <a:cs typeface="+mn-cs"/>
            </a:rPr>
            <a:t>Įsidarbinusių</a:t>
          </a:r>
          <a:r>
            <a:rPr lang="en-GB" sz="3200" kern="1200" dirty="0">
              <a:solidFill>
                <a:schemeClr val="tx1"/>
              </a:solidFill>
              <a:latin typeface="+mn-lt"/>
              <a:ea typeface="+mn-ea"/>
              <a:cs typeface="+mn-cs"/>
            </a:rPr>
            <a:t> 2022 m. </a:t>
          </a:r>
          <a:r>
            <a:rPr lang="en-GB" sz="3200" kern="1200" dirty="0" err="1">
              <a:solidFill>
                <a:schemeClr val="tx1"/>
              </a:solidFill>
              <a:latin typeface="+mn-lt"/>
              <a:ea typeface="+mn-ea"/>
              <a:cs typeface="+mn-cs"/>
            </a:rPr>
            <a:t>absolventų</a:t>
          </a:r>
          <a:r>
            <a:rPr lang="en-GB" sz="3200" kern="1200" dirty="0">
              <a:solidFill>
                <a:schemeClr val="tx1"/>
              </a:solidFill>
              <a:latin typeface="+mn-lt"/>
              <a:ea typeface="+mn-ea"/>
              <a:cs typeface="+mn-cs"/>
            </a:rPr>
            <a:t> (2022 – 75)</a:t>
          </a:r>
        </a:p>
      </dgm:t>
    </dgm:pt>
    <dgm:pt modelId="{039BC982-D03C-D148-9C16-852DCF42CE65}" type="parTrans" cxnId="{A47BDD4B-44E2-3D4A-9474-3C8D55D55814}">
      <dgm:prSet/>
      <dgm:spPr/>
      <dgm:t>
        <a:bodyPr/>
        <a:lstStyle/>
        <a:p>
          <a:endParaRPr lang="en-GB"/>
        </a:p>
      </dgm:t>
    </dgm:pt>
    <dgm:pt modelId="{0671E52D-C3D6-254E-8460-007471042F9C}" type="sibTrans" cxnId="{A47BDD4B-44E2-3D4A-9474-3C8D55D55814}">
      <dgm:prSet/>
      <dgm:spPr/>
      <dgm:t>
        <a:bodyPr/>
        <a:lstStyle/>
        <a:p>
          <a:endParaRPr lang="en-GB"/>
        </a:p>
      </dgm:t>
    </dgm:pt>
    <dgm:pt modelId="{AE112A7A-53E9-E145-95CA-7D0C1C1D6C1A}">
      <dgm:prSet phldrT="[Text]"/>
      <dgm:spPr/>
      <dgm:t>
        <a:bodyPr/>
        <a:lstStyle/>
        <a:p>
          <a:r>
            <a:rPr lang="en-GB" dirty="0"/>
            <a:t>69 proc.</a:t>
          </a:r>
        </a:p>
      </dgm:t>
    </dgm:pt>
    <dgm:pt modelId="{DA71FE9D-9082-D146-B269-CAB737F9779A}" type="parTrans" cxnId="{AC5A3462-62DB-154F-8245-6A24F54A16E9}">
      <dgm:prSet/>
      <dgm:spPr/>
      <dgm:t>
        <a:bodyPr/>
        <a:lstStyle/>
        <a:p>
          <a:endParaRPr lang="en-GB"/>
        </a:p>
      </dgm:t>
    </dgm:pt>
    <dgm:pt modelId="{A6A66721-547D-A445-AA2C-3FE129749392}" type="sibTrans" cxnId="{AC5A3462-62DB-154F-8245-6A24F54A16E9}">
      <dgm:prSet/>
      <dgm:spPr/>
      <dgm:t>
        <a:bodyPr/>
        <a:lstStyle/>
        <a:p>
          <a:endParaRPr lang="en-GB"/>
        </a:p>
      </dgm:t>
    </dgm:pt>
    <dgm:pt modelId="{4B1FBAA9-0AC5-9241-B676-060839B4DC41}">
      <dgm:prSet phldrT="[Text]" custT="1"/>
      <dgm:spPr/>
      <dgm:t>
        <a:bodyPr/>
        <a:lstStyle/>
        <a:p>
          <a:pPr algn="r"/>
          <a:r>
            <a:rPr lang="en-GB" sz="2800" dirty="0" err="1">
              <a:solidFill>
                <a:schemeClr val="tx1"/>
              </a:solidFill>
              <a:latin typeface="+mn-lt"/>
              <a:ea typeface="+mn-ea"/>
              <a:cs typeface="+mn-cs"/>
            </a:rPr>
            <a:t>Dirbančių</a:t>
          </a:r>
          <a:r>
            <a:rPr lang="en-GB" sz="2800" dirty="0">
              <a:solidFill>
                <a:schemeClr val="tx1"/>
              </a:solidFill>
              <a:latin typeface="+mn-lt"/>
              <a:ea typeface="+mn-ea"/>
              <a:cs typeface="+mn-cs"/>
            </a:rPr>
            <a:t> </a:t>
          </a:r>
          <a:r>
            <a:rPr lang="en-GB" sz="2800" dirty="0" err="1">
              <a:solidFill>
                <a:schemeClr val="tx1"/>
              </a:solidFill>
              <a:latin typeface="+mn-lt"/>
              <a:ea typeface="+mn-ea"/>
              <a:cs typeface="+mn-cs"/>
            </a:rPr>
            <a:t>aukštojo</a:t>
          </a:r>
          <a:r>
            <a:rPr lang="en-GB" sz="2800" dirty="0">
              <a:solidFill>
                <a:schemeClr val="tx1"/>
              </a:solidFill>
              <a:latin typeface="+mn-lt"/>
              <a:ea typeface="+mn-ea"/>
              <a:cs typeface="+mn-cs"/>
            </a:rPr>
            <a:t> </a:t>
          </a:r>
          <a:r>
            <a:rPr lang="en-GB" sz="2800" dirty="0" err="1">
              <a:solidFill>
                <a:schemeClr val="tx1"/>
              </a:solidFill>
              <a:latin typeface="+mn-lt"/>
              <a:ea typeface="+mn-ea"/>
              <a:cs typeface="+mn-cs"/>
            </a:rPr>
            <a:t>išsilavinimo</a:t>
          </a:r>
          <a:r>
            <a:rPr lang="en-GB" sz="2800" dirty="0">
              <a:solidFill>
                <a:schemeClr val="tx1"/>
              </a:solidFill>
              <a:latin typeface="+mn-lt"/>
              <a:ea typeface="+mn-ea"/>
              <a:cs typeface="+mn-cs"/>
            </a:rPr>
            <a:t> </a:t>
          </a:r>
          <a:r>
            <a:rPr lang="en-GB" sz="2800" dirty="0" err="1">
              <a:solidFill>
                <a:schemeClr val="tx1"/>
              </a:solidFill>
              <a:latin typeface="+mn-lt"/>
              <a:ea typeface="+mn-ea"/>
              <a:cs typeface="+mn-cs"/>
            </a:rPr>
            <a:t>reikalaujantį</a:t>
          </a:r>
          <a:r>
            <a:rPr lang="en-GB" sz="2800" dirty="0">
              <a:solidFill>
                <a:schemeClr val="tx1"/>
              </a:solidFill>
              <a:latin typeface="+mn-lt"/>
              <a:ea typeface="+mn-ea"/>
              <a:cs typeface="+mn-cs"/>
            </a:rPr>
            <a:t> </a:t>
          </a:r>
          <a:r>
            <a:rPr lang="en-GB" sz="2800" dirty="0" err="1">
              <a:solidFill>
                <a:schemeClr val="tx1"/>
              </a:solidFill>
              <a:latin typeface="+mn-lt"/>
              <a:ea typeface="+mn-ea"/>
              <a:cs typeface="+mn-cs"/>
            </a:rPr>
            <a:t>darbą</a:t>
          </a:r>
          <a:r>
            <a:rPr lang="en-GB" sz="2800" dirty="0">
              <a:solidFill>
                <a:schemeClr val="tx1"/>
              </a:solidFill>
              <a:latin typeface="+mn-lt"/>
              <a:ea typeface="+mn-ea"/>
              <a:cs typeface="+mn-cs"/>
            </a:rPr>
            <a:t> (2022 – 54)</a:t>
          </a:r>
          <a:endParaRPr lang="en-GB" sz="2800" dirty="0">
            <a:latin typeface="+mn-lt"/>
          </a:endParaRPr>
        </a:p>
      </dgm:t>
    </dgm:pt>
    <dgm:pt modelId="{945A5471-A97A-B148-9D07-1F96868CF323}" type="parTrans" cxnId="{0070D2A3-4FF8-7C46-A265-E3B303E85AB9}">
      <dgm:prSet/>
      <dgm:spPr/>
      <dgm:t>
        <a:bodyPr/>
        <a:lstStyle/>
        <a:p>
          <a:endParaRPr lang="en-GB"/>
        </a:p>
      </dgm:t>
    </dgm:pt>
    <dgm:pt modelId="{4A542164-C1C9-914F-88FE-4C8289222A0A}" type="sibTrans" cxnId="{0070D2A3-4FF8-7C46-A265-E3B303E85AB9}">
      <dgm:prSet/>
      <dgm:spPr/>
      <dgm:t>
        <a:bodyPr/>
        <a:lstStyle/>
        <a:p>
          <a:endParaRPr lang="en-GB"/>
        </a:p>
      </dgm:t>
    </dgm:pt>
    <dgm:pt modelId="{C4D8CEB4-9329-FD43-B5A3-822FA607E5D3}">
      <dgm:prSet phldrT="[Text]"/>
      <dgm:spPr/>
      <dgm:t>
        <a:bodyPr/>
        <a:lstStyle/>
        <a:p>
          <a:r>
            <a:rPr lang="en-GB" dirty="0"/>
            <a:t>5 proc.</a:t>
          </a:r>
        </a:p>
      </dgm:t>
    </dgm:pt>
    <dgm:pt modelId="{AC2245A7-976D-144B-8E24-C50F30CB8DD3}" type="parTrans" cxnId="{59FE6153-47AF-7E4F-AD60-29CEAF8E287A}">
      <dgm:prSet/>
      <dgm:spPr/>
      <dgm:t>
        <a:bodyPr/>
        <a:lstStyle/>
        <a:p>
          <a:endParaRPr lang="en-GB"/>
        </a:p>
      </dgm:t>
    </dgm:pt>
    <dgm:pt modelId="{25867A79-AC45-3E42-A659-0D0F9DA27104}" type="sibTrans" cxnId="{59FE6153-47AF-7E4F-AD60-29CEAF8E287A}">
      <dgm:prSet/>
      <dgm:spPr/>
      <dgm:t>
        <a:bodyPr/>
        <a:lstStyle/>
        <a:p>
          <a:endParaRPr lang="en-GB"/>
        </a:p>
      </dgm:t>
    </dgm:pt>
    <dgm:pt modelId="{3473A5EA-2E1C-164A-961E-A031D8D44829}">
      <dgm:prSet phldrT="[Text]"/>
      <dgm:spPr/>
      <dgm:t>
        <a:bodyPr/>
        <a:lstStyle/>
        <a:p>
          <a:r>
            <a:rPr lang="en-GB" dirty="0"/>
            <a:t>4 proc.</a:t>
          </a:r>
        </a:p>
      </dgm:t>
    </dgm:pt>
    <dgm:pt modelId="{5EB8E7C8-99C9-164A-91E4-EC74EC1F12A5}" type="parTrans" cxnId="{603F3398-A22E-4C41-922F-A5CB6A680781}">
      <dgm:prSet/>
      <dgm:spPr/>
      <dgm:t>
        <a:bodyPr/>
        <a:lstStyle/>
        <a:p>
          <a:endParaRPr lang="en-GB"/>
        </a:p>
      </dgm:t>
    </dgm:pt>
    <dgm:pt modelId="{76CF8FDA-C887-FE4F-840E-D4384F54D5C7}" type="sibTrans" cxnId="{603F3398-A22E-4C41-922F-A5CB6A680781}">
      <dgm:prSet/>
      <dgm:spPr/>
      <dgm:t>
        <a:bodyPr/>
        <a:lstStyle/>
        <a:p>
          <a:endParaRPr lang="en-GB"/>
        </a:p>
      </dgm:t>
    </dgm:pt>
    <dgm:pt modelId="{AA906CC3-EBFC-7B42-93D7-52AC54121D73}">
      <dgm:prSet phldrT="[Text]" custT="1"/>
      <dgm:spPr/>
      <dgm:t>
        <a:bodyPr/>
        <a:lstStyle/>
        <a:p>
          <a:r>
            <a:rPr lang="en-GB" sz="2800" dirty="0" err="1">
              <a:solidFill>
                <a:schemeClr val="tx1"/>
              </a:solidFill>
              <a:latin typeface="+mn-lt"/>
              <a:ea typeface="+mn-ea"/>
              <a:cs typeface="+mn-cs"/>
            </a:rPr>
            <a:t>Tęsiančių</a:t>
          </a:r>
          <a:r>
            <a:rPr lang="en-GB" sz="2800" dirty="0">
              <a:solidFill>
                <a:schemeClr val="tx1"/>
              </a:solidFill>
              <a:latin typeface="+mn-lt"/>
              <a:ea typeface="+mn-ea"/>
              <a:cs typeface="+mn-cs"/>
            </a:rPr>
            <a:t> </a:t>
          </a:r>
          <a:r>
            <a:rPr lang="en-GB" sz="2800" dirty="0" err="1">
              <a:solidFill>
                <a:schemeClr val="tx1"/>
              </a:solidFill>
              <a:latin typeface="+mn-lt"/>
              <a:ea typeface="+mn-ea"/>
              <a:cs typeface="+mn-cs"/>
            </a:rPr>
            <a:t>studijas</a:t>
          </a:r>
          <a:r>
            <a:rPr lang="en-GB" sz="2800" dirty="0">
              <a:solidFill>
                <a:schemeClr val="tx1"/>
              </a:solidFill>
              <a:latin typeface="+mn-lt"/>
              <a:ea typeface="+mn-ea"/>
              <a:cs typeface="+mn-cs"/>
            </a:rPr>
            <a:t> 2022 m. </a:t>
          </a:r>
          <a:r>
            <a:rPr lang="en-GB" sz="2800" dirty="0" err="1">
              <a:solidFill>
                <a:schemeClr val="tx1"/>
              </a:solidFill>
              <a:latin typeface="+mn-lt"/>
              <a:ea typeface="+mn-ea"/>
              <a:cs typeface="+mn-cs"/>
            </a:rPr>
            <a:t>absolventų</a:t>
          </a:r>
          <a:r>
            <a:rPr lang="en-GB" sz="2800" dirty="0">
              <a:solidFill>
                <a:schemeClr val="tx1"/>
              </a:solidFill>
              <a:latin typeface="+mn-lt"/>
              <a:ea typeface="+mn-ea"/>
              <a:cs typeface="+mn-cs"/>
            </a:rPr>
            <a:t> (2022 – 2)</a:t>
          </a:r>
          <a:endParaRPr lang="en-GB" sz="2800" dirty="0">
            <a:latin typeface="+mn-lt"/>
          </a:endParaRPr>
        </a:p>
      </dgm:t>
    </dgm:pt>
    <dgm:pt modelId="{F5249F68-B976-0E44-8BD6-D309AC131DEB}" type="parTrans" cxnId="{22602626-CC57-B04A-A413-1ACCDC2A4770}">
      <dgm:prSet/>
      <dgm:spPr/>
      <dgm:t>
        <a:bodyPr/>
        <a:lstStyle/>
        <a:p>
          <a:endParaRPr lang="en-GB"/>
        </a:p>
      </dgm:t>
    </dgm:pt>
    <dgm:pt modelId="{767E2AF8-8803-064F-AD59-23F25CF498DC}" type="sibTrans" cxnId="{22602626-CC57-B04A-A413-1ACCDC2A4770}">
      <dgm:prSet/>
      <dgm:spPr/>
      <dgm:t>
        <a:bodyPr/>
        <a:lstStyle/>
        <a:p>
          <a:endParaRPr lang="en-GB"/>
        </a:p>
      </dgm:t>
    </dgm:pt>
    <dgm:pt modelId="{6644E0CB-1649-AA47-89EA-17F39B48B453}">
      <dgm:prSet phldrT="[Text]" custT="1"/>
      <dgm:spPr/>
      <dgm:t>
        <a:bodyPr/>
        <a:lstStyle/>
        <a:p>
          <a:endParaRPr lang="en-GB" sz="2800" dirty="0"/>
        </a:p>
      </dgm:t>
    </dgm:pt>
    <dgm:pt modelId="{2F8FA05C-0377-1E41-A122-7482AB08BCE6}" type="parTrans" cxnId="{5B99BDF0-5053-6242-8D60-E886832F3665}">
      <dgm:prSet/>
      <dgm:spPr/>
      <dgm:t>
        <a:bodyPr/>
        <a:lstStyle/>
        <a:p>
          <a:endParaRPr lang="en-GB"/>
        </a:p>
      </dgm:t>
    </dgm:pt>
    <dgm:pt modelId="{95DC605C-3FE6-1C46-9CEA-E904E4768A6D}" type="sibTrans" cxnId="{5B99BDF0-5053-6242-8D60-E886832F3665}">
      <dgm:prSet/>
      <dgm:spPr/>
      <dgm:t>
        <a:bodyPr/>
        <a:lstStyle/>
        <a:p>
          <a:endParaRPr lang="en-GB"/>
        </a:p>
      </dgm:t>
    </dgm:pt>
    <dgm:pt modelId="{6B3C51C8-553E-5448-982A-3A93F8D0EAE1}">
      <dgm:prSet phldrT="[Text]" custT="1"/>
      <dgm:spPr/>
      <dgm:t>
        <a:bodyPr/>
        <a:lstStyle/>
        <a:p>
          <a:pPr algn="r"/>
          <a:endParaRPr lang="en-GB" sz="2800" dirty="0"/>
        </a:p>
      </dgm:t>
    </dgm:pt>
    <dgm:pt modelId="{6AC28B29-1050-D941-B2ED-19C7C53F7AFE}" type="parTrans" cxnId="{CF8D14C0-DB87-4B41-AA6F-17640522D50E}">
      <dgm:prSet/>
      <dgm:spPr/>
      <dgm:t>
        <a:bodyPr/>
        <a:lstStyle/>
        <a:p>
          <a:endParaRPr lang="en-GB"/>
        </a:p>
      </dgm:t>
    </dgm:pt>
    <dgm:pt modelId="{96E12764-7488-714A-84A9-7A6003ABA006}" type="sibTrans" cxnId="{CF8D14C0-DB87-4B41-AA6F-17640522D50E}">
      <dgm:prSet/>
      <dgm:spPr/>
      <dgm:t>
        <a:bodyPr/>
        <a:lstStyle/>
        <a:p>
          <a:endParaRPr lang="en-GB"/>
        </a:p>
      </dgm:t>
    </dgm:pt>
    <dgm:pt modelId="{BA045788-FE6A-FA4D-93D4-636B9303CD3A}">
      <dgm:prSet phldrT="[Text]" custT="1"/>
      <dgm:spPr/>
      <dgm:t>
        <a:bodyPr/>
        <a:lstStyle/>
        <a:p>
          <a:pPr algn="r"/>
          <a:r>
            <a:rPr lang="en-GB" sz="2800" dirty="0" err="1">
              <a:solidFill>
                <a:schemeClr val="tx1"/>
              </a:solidFill>
              <a:latin typeface="+mn-lt"/>
              <a:ea typeface="+mn-ea"/>
              <a:cs typeface="+mn-cs"/>
            </a:rPr>
            <a:t>Registruotų</a:t>
          </a:r>
          <a:r>
            <a:rPr lang="en-GB" sz="2800" dirty="0">
              <a:solidFill>
                <a:schemeClr val="tx1"/>
              </a:solidFill>
              <a:latin typeface="+mn-lt"/>
              <a:ea typeface="+mn-ea"/>
              <a:cs typeface="+mn-cs"/>
            </a:rPr>
            <a:t> </a:t>
          </a:r>
          <a:r>
            <a:rPr lang="en-GB" sz="2800" dirty="0" err="1">
              <a:solidFill>
                <a:schemeClr val="tx1"/>
              </a:solidFill>
              <a:latin typeface="+mn-lt"/>
              <a:ea typeface="+mn-ea"/>
              <a:cs typeface="+mn-cs"/>
            </a:rPr>
            <a:t>Užimtumo</a:t>
          </a:r>
          <a:r>
            <a:rPr lang="en-GB" sz="2800" dirty="0">
              <a:solidFill>
                <a:schemeClr val="tx1"/>
              </a:solidFill>
              <a:latin typeface="+mn-lt"/>
              <a:ea typeface="+mn-ea"/>
              <a:cs typeface="+mn-cs"/>
            </a:rPr>
            <a:t> </a:t>
          </a:r>
          <a:r>
            <a:rPr lang="en-GB" sz="2800" dirty="0" err="1">
              <a:solidFill>
                <a:schemeClr val="tx1"/>
              </a:solidFill>
              <a:latin typeface="+mn-lt"/>
              <a:ea typeface="+mn-ea"/>
              <a:cs typeface="+mn-cs"/>
            </a:rPr>
            <a:t>tarnyboje</a:t>
          </a:r>
          <a:r>
            <a:rPr lang="en-GB" sz="2800" dirty="0">
              <a:solidFill>
                <a:schemeClr val="tx1"/>
              </a:solidFill>
              <a:latin typeface="+mn-lt"/>
              <a:ea typeface="+mn-ea"/>
              <a:cs typeface="+mn-cs"/>
            </a:rPr>
            <a:t> (2022 – 4)</a:t>
          </a:r>
          <a:endParaRPr lang="en-GB" sz="2800" dirty="0">
            <a:latin typeface="+mn-lt"/>
          </a:endParaRPr>
        </a:p>
      </dgm:t>
    </dgm:pt>
    <dgm:pt modelId="{A39AFB33-33F5-4340-8DD8-78FC5FD2CEC0}" type="parTrans" cxnId="{B6B86464-D11A-5947-9981-DD5FBFA92042}">
      <dgm:prSet/>
      <dgm:spPr/>
      <dgm:t>
        <a:bodyPr/>
        <a:lstStyle/>
        <a:p>
          <a:endParaRPr lang="en-GB"/>
        </a:p>
      </dgm:t>
    </dgm:pt>
    <dgm:pt modelId="{69BBE9C2-5FE8-3949-A5C2-C08EEF3A19BB}" type="sibTrans" cxnId="{B6B86464-D11A-5947-9981-DD5FBFA92042}">
      <dgm:prSet/>
      <dgm:spPr/>
      <dgm:t>
        <a:bodyPr/>
        <a:lstStyle/>
        <a:p>
          <a:endParaRPr lang="en-GB"/>
        </a:p>
      </dgm:t>
    </dgm:pt>
    <dgm:pt modelId="{F47564C5-0B8E-C447-977C-06B943B3DEE2}" type="pres">
      <dgm:prSet presAssocID="{4B2BD0D3-3B4E-D94D-A6CE-C3D70BA022C0}" presName="cycleMatrixDiagram" presStyleCnt="0">
        <dgm:presLayoutVars>
          <dgm:chMax val="1"/>
          <dgm:dir/>
          <dgm:animLvl val="lvl"/>
          <dgm:resizeHandles val="exact"/>
        </dgm:presLayoutVars>
      </dgm:prSet>
      <dgm:spPr/>
    </dgm:pt>
    <dgm:pt modelId="{7AB4DA88-DD2C-CB46-B4CB-F83C1C86D93A}" type="pres">
      <dgm:prSet presAssocID="{4B2BD0D3-3B4E-D94D-A6CE-C3D70BA022C0}" presName="children" presStyleCnt="0"/>
      <dgm:spPr/>
    </dgm:pt>
    <dgm:pt modelId="{58DF9F77-477D-E448-9E91-A6D2BEF5482C}" type="pres">
      <dgm:prSet presAssocID="{4B2BD0D3-3B4E-D94D-A6CE-C3D70BA022C0}" presName="child1group" presStyleCnt="0"/>
      <dgm:spPr/>
    </dgm:pt>
    <dgm:pt modelId="{FAFB2414-89B2-854A-B9F4-E0361E676072}" type="pres">
      <dgm:prSet presAssocID="{4B2BD0D3-3B4E-D94D-A6CE-C3D70BA022C0}" presName="child1" presStyleLbl="bgAcc1" presStyleIdx="0" presStyleCnt="4" custScaleX="145515" custScaleY="133083" custLinFactNeighborX="11273" custLinFactNeighborY="20195"/>
      <dgm:spPr/>
    </dgm:pt>
    <dgm:pt modelId="{93A66A02-BA05-FC43-815C-FF41EA5674DC}" type="pres">
      <dgm:prSet presAssocID="{4B2BD0D3-3B4E-D94D-A6CE-C3D70BA022C0}" presName="child1Text" presStyleLbl="bgAcc1" presStyleIdx="0" presStyleCnt="4">
        <dgm:presLayoutVars>
          <dgm:bulletEnabled val="1"/>
        </dgm:presLayoutVars>
      </dgm:prSet>
      <dgm:spPr/>
    </dgm:pt>
    <dgm:pt modelId="{20394931-6274-1849-B7CE-6C7331B4D9C5}" type="pres">
      <dgm:prSet presAssocID="{4B2BD0D3-3B4E-D94D-A6CE-C3D70BA022C0}" presName="child2group" presStyleCnt="0"/>
      <dgm:spPr/>
    </dgm:pt>
    <dgm:pt modelId="{E93AA720-60CD-1348-8010-516EF83BA49C}" type="pres">
      <dgm:prSet presAssocID="{4B2BD0D3-3B4E-D94D-A6CE-C3D70BA022C0}" presName="child2" presStyleLbl="bgAcc1" presStyleIdx="1" presStyleCnt="4" custScaleX="147074" custScaleY="152150" custLinFactNeighborY="27214"/>
      <dgm:spPr/>
    </dgm:pt>
    <dgm:pt modelId="{71B43097-FA62-FD41-8225-B6CDC7F70249}" type="pres">
      <dgm:prSet presAssocID="{4B2BD0D3-3B4E-D94D-A6CE-C3D70BA022C0}" presName="child2Text" presStyleLbl="bgAcc1" presStyleIdx="1" presStyleCnt="4">
        <dgm:presLayoutVars>
          <dgm:bulletEnabled val="1"/>
        </dgm:presLayoutVars>
      </dgm:prSet>
      <dgm:spPr/>
    </dgm:pt>
    <dgm:pt modelId="{53A4D87B-AE00-9248-92EA-FB0467685F70}" type="pres">
      <dgm:prSet presAssocID="{4B2BD0D3-3B4E-D94D-A6CE-C3D70BA022C0}" presName="child3group" presStyleCnt="0"/>
      <dgm:spPr/>
    </dgm:pt>
    <dgm:pt modelId="{77AEF711-A1D7-644E-B7DC-41A836BC6917}" type="pres">
      <dgm:prSet presAssocID="{4B2BD0D3-3B4E-D94D-A6CE-C3D70BA022C0}" presName="child3" presStyleLbl="bgAcc1" presStyleIdx="2" presStyleCnt="4" custScaleX="145083" custScaleY="146894" custLinFactNeighborY="-24104"/>
      <dgm:spPr/>
    </dgm:pt>
    <dgm:pt modelId="{5717027D-975C-E04C-BEA7-0E465AA7676F}" type="pres">
      <dgm:prSet presAssocID="{4B2BD0D3-3B4E-D94D-A6CE-C3D70BA022C0}" presName="child3Text" presStyleLbl="bgAcc1" presStyleIdx="2" presStyleCnt="4">
        <dgm:presLayoutVars>
          <dgm:bulletEnabled val="1"/>
        </dgm:presLayoutVars>
      </dgm:prSet>
      <dgm:spPr/>
    </dgm:pt>
    <dgm:pt modelId="{2545D2D9-B4B4-AF4D-A1B1-E212531E2483}" type="pres">
      <dgm:prSet presAssocID="{4B2BD0D3-3B4E-D94D-A6CE-C3D70BA022C0}" presName="child4group" presStyleCnt="0"/>
      <dgm:spPr/>
    </dgm:pt>
    <dgm:pt modelId="{641D93D5-3CCB-3F4C-8A91-B8DC0BA218F1}" type="pres">
      <dgm:prSet presAssocID="{4B2BD0D3-3B4E-D94D-A6CE-C3D70BA022C0}" presName="child4" presStyleLbl="bgAcc1" presStyleIdx="3" presStyleCnt="4" custScaleX="117661" custScaleY="145175" custLinFactNeighborY="-24068"/>
      <dgm:spPr/>
    </dgm:pt>
    <dgm:pt modelId="{2D7C7F4B-5EF3-0B4A-85F0-D722B103E9BA}" type="pres">
      <dgm:prSet presAssocID="{4B2BD0D3-3B4E-D94D-A6CE-C3D70BA022C0}" presName="child4Text" presStyleLbl="bgAcc1" presStyleIdx="3" presStyleCnt="4">
        <dgm:presLayoutVars>
          <dgm:bulletEnabled val="1"/>
        </dgm:presLayoutVars>
      </dgm:prSet>
      <dgm:spPr/>
    </dgm:pt>
    <dgm:pt modelId="{8B927E31-85F8-6949-BC72-A4C9BD69C5BB}" type="pres">
      <dgm:prSet presAssocID="{4B2BD0D3-3B4E-D94D-A6CE-C3D70BA022C0}" presName="childPlaceholder" presStyleCnt="0"/>
      <dgm:spPr/>
    </dgm:pt>
    <dgm:pt modelId="{E6664B39-0180-054A-BD89-DE1E089C9FB1}" type="pres">
      <dgm:prSet presAssocID="{4B2BD0D3-3B4E-D94D-A6CE-C3D70BA022C0}" presName="circle" presStyleCnt="0"/>
      <dgm:spPr/>
    </dgm:pt>
    <dgm:pt modelId="{E2CA8479-109D-984A-B530-F3178CA796A2}" type="pres">
      <dgm:prSet presAssocID="{4B2BD0D3-3B4E-D94D-A6CE-C3D70BA022C0}" presName="quadrant1" presStyleLbl="node1" presStyleIdx="0" presStyleCnt="4">
        <dgm:presLayoutVars>
          <dgm:chMax val="1"/>
          <dgm:bulletEnabled val="1"/>
        </dgm:presLayoutVars>
      </dgm:prSet>
      <dgm:spPr/>
    </dgm:pt>
    <dgm:pt modelId="{94EADFA2-5164-8149-A03A-D9BBFFF69625}" type="pres">
      <dgm:prSet presAssocID="{4B2BD0D3-3B4E-D94D-A6CE-C3D70BA022C0}" presName="quadrant2" presStyleLbl="node1" presStyleIdx="1" presStyleCnt="4">
        <dgm:presLayoutVars>
          <dgm:chMax val="1"/>
          <dgm:bulletEnabled val="1"/>
        </dgm:presLayoutVars>
      </dgm:prSet>
      <dgm:spPr/>
    </dgm:pt>
    <dgm:pt modelId="{0D2970F6-0CC9-724F-9926-C8112D3753B7}" type="pres">
      <dgm:prSet presAssocID="{4B2BD0D3-3B4E-D94D-A6CE-C3D70BA022C0}" presName="quadrant3" presStyleLbl="node1" presStyleIdx="2" presStyleCnt="4">
        <dgm:presLayoutVars>
          <dgm:chMax val="1"/>
          <dgm:bulletEnabled val="1"/>
        </dgm:presLayoutVars>
      </dgm:prSet>
      <dgm:spPr/>
    </dgm:pt>
    <dgm:pt modelId="{D1087BFD-DEFC-1145-84B2-0DDE65260C2A}" type="pres">
      <dgm:prSet presAssocID="{4B2BD0D3-3B4E-D94D-A6CE-C3D70BA022C0}" presName="quadrant4" presStyleLbl="node1" presStyleIdx="3" presStyleCnt="4">
        <dgm:presLayoutVars>
          <dgm:chMax val="1"/>
          <dgm:bulletEnabled val="1"/>
        </dgm:presLayoutVars>
      </dgm:prSet>
      <dgm:spPr/>
    </dgm:pt>
    <dgm:pt modelId="{307E5B4F-E4DB-544F-B85E-1FEC048E7DFD}" type="pres">
      <dgm:prSet presAssocID="{4B2BD0D3-3B4E-D94D-A6CE-C3D70BA022C0}" presName="quadrantPlaceholder" presStyleCnt="0"/>
      <dgm:spPr/>
    </dgm:pt>
    <dgm:pt modelId="{7334390B-C099-6444-93F8-D766A5134107}" type="pres">
      <dgm:prSet presAssocID="{4B2BD0D3-3B4E-D94D-A6CE-C3D70BA022C0}" presName="center1" presStyleLbl="fgShp" presStyleIdx="0" presStyleCnt="2"/>
      <dgm:spPr/>
    </dgm:pt>
    <dgm:pt modelId="{A4D83D16-8D36-204A-B3CA-38A492B6C694}" type="pres">
      <dgm:prSet presAssocID="{4B2BD0D3-3B4E-D94D-A6CE-C3D70BA022C0}" presName="center2" presStyleLbl="fgShp" presStyleIdx="1" presStyleCnt="2"/>
      <dgm:spPr/>
    </dgm:pt>
  </dgm:ptLst>
  <dgm:cxnLst>
    <dgm:cxn modelId="{7351C601-4177-414E-B5FB-964D39087057}" type="presOf" srcId="{E8A764AB-83A1-4E40-8136-460C3B27A289}" destId="{FAFB2414-89B2-854A-B9F4-E0361E676072}" srcOrd="0" destOrd="0" presId="urn:microsoft.com/office/officeart/2005/8/layout/cycle4"/>
    <dgm:cxn modelId="{E1D0BC0E-FEE3-4C4E-A1D2-B6385E04543A}" type="presOf" srcId="{BA045788-FE6A-FA4D-93D4-636B9303CD3A}" destId="{77AEF711-A1D7-644E-B7DC-41A836BC6917}" srcOrd="0" destOrd="1" presId="urn:microsoft.com/office/officeart/2005/8/layout/cycle4"/>
    <dgm:cxn modelId="{8A370223-0B43-6E46-859D-27F7897BAFE6}" type="presOf" srcId="{AA906CC3-EBFC-7B42-93D7-52AC54121D73}" destId="{641D93D5-3CCB-3F4C-8A91-B8DC0BA218F1}" srcOrd="0" destOrd="1" presId="urn:microsoft.com/office/officeart/2005/8/layout/cycle4"/>
    <dgm:cxn modelId="{22602626-CC57-B04A-A413-1ACCDC2A4770}" srcId="{3473A5EA-2E1C-164A-961E-A031D8D44829}" destId="{AA906CC3-EBFC-7B42-93D7-52AC54121D73}" srcOrd="1" destOrd="0" parTransId="{F5249F68-B976-0E44-8BD6-D309AC131DEB}" sibTransId="{767E2AF8-8803-064F-AD59-23F25CF498DC}"/>
    <dgm:cxn modelId="{861A9E33-A775-5D49-B534-5F39B7530A7E}" type="presOf" srcId="{6B3C51C8-553E-5448-982A-3A93F8D0EAE1}" destId="{77AEF711-A1D7-644E-B7DC-41A836BC6917}" srcOrd="0" destOrd="0" presId="urn:microsoft.com/office/officeart/2005/8/layout/cycle4"/>
    <dgm:cxn modelId="{A47BDD4B-44E2-3D4A-9474-3C8D55D55814}" srcId="{7E796842-E9CE-B149-8E8D-75698BABFD57}" destId="{E8A764AB-83A1-4E40-8136-460C3B27A289}" srcOrd="0" destOrd="0" parTransId="{039BC982-D03C-D148-9C16-852DCF42CE65}" sibTransId="{0671E52D-C3D6-254E-8460-007471042F9C}"/>
    <dgm:cxn modelId="{59FE6153-47AF-7E4F-AD60-29CEAF8E287A}" srcId="{4B2BD0D3-3B4E-D94D-A6CE-C3D70BA022C0}" destId="{C4D8CEB4-9329-FD43-B5A3-822FA607E5D3}" srcOrd="2" destOrd="0" parTransId="{AC2245A7-976D-144B-8E24-C50F30CB8DD3}" sibTransId="{25867A79-AC45-3E42-A659-0D0F9DA27104}"/>
    <dgm:cxn modelId="{AC5A3462-62DB-154F-8245-6A24F54A16E9}" srcId="{4B2BD0D3-3B4E-D94D-A6CE-C3D70BA022C0}" destId="{AE112A7A-53E9-E145-95CA-7D0C1C1D6C1A}" srcOrd="1" destOrd="0" parTransId="{DA71FE9D-9082-D146-B269-CAB737F9779A}" sibTransId="{A6A66721-547D-A445-AA2C-3FE129749392}"/>
    <dgm:cxn modelId="{B6B86464-D11A-5947-9981-DD5FBFA92042}" srcId="{C4D8CEB4-9329-FD43-B5A3-822FA607E5D3}" destId="{BA045788-FE6A-FA4D-93D4-636B9303CD3A}" srcOrd="1" destOrd="0" parTransId="{A39AFB33-33F5-4340-8DD8-78FC5FD2CEC0}" sibTransId="{69BBE9C2-5FE8-3949-A5C2-C08EEF3A19BB}"/>
    <dgm:cxn modelId="{0FC02F68-1FD0-404E-B68C-EF1EF5699E57}" type="presOf" srcId="{AE112A7A-53E9-E145-95CA-7D0C1C1D6C1A}" destId="{94EADFA2-5164-8149-A03A-D9BBFFF69625}" srcOrd="0" destOrd="0" presId="urn:microsoft.com/office/officeart/2005/8/layout/cycle4"/>
    <dgm:cxn modelId="{530DF387-EDCC-3240-BE04-3BEB9B6E227B}" type="presOf" srcId="{4B1FBAA9-0AC5-9241-B676-060839B4DC41}" destId="{71B43097-FA62-FD41-8225-B6CDC7F70249}" srcOrd="1" destOrd="0" presId="urn:microsoft.com/office/officeart/2005/8/layout/cycle4"/>
    <dgm:cxn modelId="{DEFFDA8A-0103-654A-BFB4-D6DFE8411F56}" type="presOf" srcId="{AA906CC3-EBFC-7B42-93D7-52AC54121D73}" destId="{2D7C7F4B-5EF3-0B4A-85F0-D722B103E9BA}" srcOrd="1" destOrd="1" presId="urn:microsoft.com/office/officeart/2005/8/layout/cycle4"/>
    <dgm:cxn modelId="{9D382B98-4359-9842-8FED-8FC72F8ECD4B}" type="presOf" srcId="{6644E0CB-1649-AA47-89EA-17F39B48B453}" destId="{641D93D5-3CCB-3F4C-8A91-B8DC0BA218F1}" srcOrd="0" destOrd="0" presId="urn:microsoft.com/office/officeart/2005/8/layout/cycle4"/>
    <dgm:cxn modelId="{603F3398-A22E-4C41-922F-A5CB6A680781}" srcId="{4B2BD0D3-3B4E-D94D-A6CE-C3D70BA022C0}" destId="{3473A5EA-2E1C-164A-961E-A031D8D44829}" srcOrd="3" destOrd="0" parTransId="{5EB8E7C8-99C9-164A-91E4-EC74EC1F12A5}" sibTransId="{76CF8FDA-C887-FE4F-840E-D4384F54D5C7}"/>
    <dgm:cxn modelId="{0070D2A3-4FF8-7C46-A265-E3B303E85AB9}" srcId="{AE112A7A-53E9-E145-95CA-7D0C1C1D6C1A}" destId="{4B1FBAA9-0AC5-9241-B676-060839B4DC41}" srcOrd="0" destOrd="0" parTransId="{945A5471-A97A-B148-9D07-1F96868CF323}" sibTransId="{4A542164-C1C9-914F-88FE-4C8289222A0A}"/>
    <dgm:cxn modelId="{8DC44BB3-9F0D-564D-91FC-22C947E0314F}" srcId="{4B2BD0D3-3B4E-D94D-A6CE-C3D70BA022C0}" destId="{7E796842-E9CE-B149-8E8D-75698BABFD57}" srcOrd="0" destOrd="0" parTransId="{03B23E70-F8F8-874A-8AED-55ADA2ED3969}" sibTransId="{DEFEC223-FC1E-7C43-9ED3-FB8EE282DE8D}"/>
    <dgm:cxn modelId="{CF8D14C0-DB87-4B41-AA6F-17640522D50E}" srcId="{C4D8CEB4-9329-FD43-B5A3-822FA607E5D3}" destId="{6B3C51C8-553E-5448-982A-3A93F8D0EAE1}" srcOrd="0" destOrd="0" parTransId="{6AC28B29-1050-D941-B2ED-19C7C53F7AFE}" sibTransId="{96E12764-7488-714A-84A9-7A6003ABA006}"/>
    <dgm:cxn modelId="{FA59ACC4-AEC1-2A4F-9114-25B9539F445E}" type="presOf" srcId="{E8A764AB-83A1-4E40-8136-460C3B27A289}" destId="{93A66A02-BA05-FC43-815C-FF41EA5674DC}" srcOrd="1" destOrd="0" presId="urn:microsoft.com/office/officeart/2005/8/layout/cycle4"/>
    <dgm:cxn modelId="{925E11C5-7F92-E64D-A33D-5CD19F957000}" type="presOf" srcId="{4B2BD0D3-3B4E-D94D-A6CE-C3D70BA022C0}" destId="{F47564C5-0B8E-C447-977C-06B943B3DEE2}" srcOrd="0" destOrd="0" presId="urn:microsoft.com/office/officeart/2005/8/layout/cycle4"/>
    <dgm:cxn modelId="{98B25EC8-87CA-F847-B7EA-24F1FC8EBD42}" type="presOf" srcId="{BA045788-FE6A-FA4D-93D4-636B9303CD3A}" destId="{5717027D-975C-E04C-BEA7-0E465AA7676F}" srcOrd="1" destOrd="1" presId="urn:microsoft.com/office/officeart/2005/8/layout/cycle4"/>
    <dgm:cxn modelId="{765AD5D3-F70C-6F4A-BEC7-014220A4131B}" type="presOf" srcId="{6B3C51C8-553E-5448-982A-3A93F8D0EAE1}" destId="{5717027D-975C-E04C-BEA7-0E465AA7676F}" srcOrd="1" destOrd="0" presId="urn:microsoft.com/office/officeart/2005/8/layout/cycle4"/>
    <dgm:cxn modelId="{4D9263DC-6A53-B140-8E25-1A8A7314D292}" type="presOf" srcId="{C4D8CEB4-9329-FD43-B5A3-822FA607E5D3}" destId="{0D2970F6-0CC9-724F-9926-C8112D3753B7}" srcOrd="0" destOrd="0" presId="urn:microsoft.com/office/officeart/2005/8/layout/cycle4"/>
    <dgm:cxn modelId="{D43B10E9-A566-BF44-BB80-FC1B23253222}" type="presOf" srcId="{6644E0CB-1649-AA47-89EA-17F39B48B453}" destId="{2D7C7F4B-5EF3-0B4A-85F0-D722B103E9BA}" srcOrd="1" destOrd="0" presId="urn:microsoft.com/office/officeart/2005/8/layout/cycle4"/>
    <dgm:cxn modelId="{F84C0AEA-E601-6B4D-924B-E345037F91CF}" type="presOf" srcId="{7E796842-E9CE-B149-8E8D-75698BABFD57}" destId="{E2CA8479-109D-984A-B530-F3178CA796A2}" srcOrd="0" destOrd="0" presId="urn:microsoft.com/office/officeart/2005/8/layout/cycle4"/>
    <dgm:cxn modelId="{774F3BED-11DB-EE40-84C8-4999E8917647}" type="presOf" srcId="{3473A5EA-2E1C-164A-961E-A031D8D44829}" destId="{D1087BFD-DEFC-1145-84B2-0DDE65260C2A}" srcOrd="0" destOrd="0" presId="urn:microsoft.com/office/officeart/2005/8/layout/cycle4"/>
    <dgm:cxn modelId="{5B99BDF0-5053-6242-8D60-E886832F3665}" srcId="{3473A5EA-2E1C-164A-961E-A031D8D44829}" destId="{6644E0CB-1649-AA47-89EA-17F39B48B453}" srcOrd="0" destOrd="0" parTransId="{2F8FA05C-0377-1E41-A122-7482AB08BCE6}" sibTransId="{95DC605C-3FE6-1C46-9CEA-E904E4768A6D}"/>
    <dgm:cxn modelId="{6382BDF1-E86C-FE4E-A6CA-B803572A5529}" type="presOf" srcId="{4B1FBAA9-0AC5-9241-B676-060839B4DC41}" destId="{E93AA720-60CD-1348-8010-516EF83BA49C}" srcOrd="0" destOrd="0" presId="urn:microsoft.com/office/officeart/2005/8/layout/cycle4"/>
    <dgm:cxn modelId="{642C7306-2929-264D-9C3A-334E8E189614}" type="presParOf" srcId="{F47564C5-0B8E-C447-977C-06B943B3DEE2}" destId="{7AB4DA88-DD2C-CB46-B4CB-F83C1C86D93A}" srcOrd="0" destOrd="0" presId="urn:microsoft.com/office/officeart/2005/8/layout/cycle4"/>
    <dgm:cxn modelId="{E09117F5-9DA7-6D42-A4A2-720D174452E7}" type="presParOf" srcId="{7AB4DA88-DD2C-CB46-B4CB-F83C1C86D93A}" destId="{58DF9F77-477D-E448-9E91-A6D2BEF5482C}" srcOrd="0" destOrd="0" presId="urn:microsoft.com/office/officeart/2005/8/layout/cycle4"/>
    <dgm:cxn modelId="{D55D8580-C914-2243-B167-5E76E673981E}" type="presParOf" srcId="{58DF9F77-477D-E448-9E91-A6D2BEF5482C}" destId="{FAFB2414-89B2-854A-B9F4-E0361E676072}" srcOrd="0" destOrd="0" presId="urn:microsoft.com/office/officeart/2005/8/layout/cycle4"/>
    <dgm:cxn modelId="{F33CC511-3298-7B47-BF28-1952687105EC}" type="presParOf" srcId="{58DF9F77-477D-E448-9E91-A6D2BEF5482C}" destId="{93A66A02-BA05-FC43-815C-FF41EA5674DC}" srcOrd="1" destOrd="0" presId="urn:microsoft.com/office/officeart/2005/8/layout/cycle4"/>
    <dgm:cxn modelId="{0FE802F0-75D2-D842-9642-D084348C2D31}" type="presParOf" srcId="{7AB4DA88-DD2C-CB46-B4CB-F83C1C86D93A}" destId="{20394931-6274-1849-B7CE-6C7331B4D9C5}" srcOrd="1" destOrd="0" presId="urn:microsoft.com/office/officeart/2005/8/layout/cycle4"/>
    <dgm:cxn modelId="{88072DAB-0EC6-5044-9AFF-FB1C02781B97}" type="presParOf" srcId="{20394931-6274-1849-B7CE-6C7331B4D9C5}" destId="{E93AA720-60CD-1348-8010-516EF83BA49C}" srcOrd="0" destOrd="0" presId="urn:microsoft.com/office/officeart/2005/8/layout/cycle4"/>
    <dgm:cxn modelId="{E0B49D77-AD34-4A40-A0BA-6EF2200EC986}" type="presParOf" srcId="{20394931-6274-1849-B7CE-6C7331B4D9C5}" destId="{71B43097-FA62-FD41-8225-B6CDC7F70249}" srcOrd="1" destOrd="0" presId="urn:microsoft.com/office/officeart/2005/8/layout/cycle4"/>
    <dgm:cxn modelId="{33F31711-7183-1B4F-9A1E-F239FB3B7103}" type="presParOf" srcId="{7AB4DA88-DD2C-CB46-B4CB-F83C1C86D93A}" destId="{53A4D87B-AE00-9248-92EA-FB0467685F70}" srcOrd="2" destOrd="0" presId="urn:microsoft.com/office/officeart/2005/8/layout/cycle4"/>
    <dgm:cxn modelId="{E5164070-76D5-5944-A2A9-F0F5EF511E45}" type="presParOf" srcId="{53A4D87B-AE00-9248-92EA-FB0467685F70}" destId="{77AEF711-A1D7-644E-B7DC-41A836BC6917}" srcOrd="0" destOrd="0" presId="urn:microsoft.com/office/officeart/2005/8/layout/cycle4"/>
    <dgm:cxn modelId="{5A677FA1-C9D8-914E-B7EB-FF6B3F7DE079}" type="presParOf" srcId="{53A4D87B-AE00-9248-92EA-FB0467685F70}" destId="{5717027D-975C-E04C-BEA7-0E465AA7676F}" srcOrd="1" destOrd="0" presId="urn:microsoft.com/office/officeart/2005/8/layout/cycle4"/>
    <dgm:cxn modelId="{5B2EFB84-DE62-404C-8B3D-21E70329FAF8}" type="presParOf" srcId="{7AB4DA88-DD2C-CB46-B4CB-F83C1C86D93A}" destId="{2545D2D9-B4B4-AF4D-A1B1-E212531E2483}" srcOrd="3" destOrd="0" presId="urn:microsoft.com/office/officeart/2005/8/layout/cycle4"/>
    <dgm:cxn modelId="{DC3696C2-7823-E541-A30F-20A645B0B203}" type="presParOf" srcId="{2545D2D9-B4B4-AF4D-A1B1-E212531E2483}" destId="{641D93D5-3CCB-3F4C-8A91-B8DC0BA218F1}" srcOrd="0" destOrd="0" presId="urn:microsoft.com/office/officeart/2005/8/layout/cycle4"/>
    <dgm:cxn modelId="{579FA472-6117-4146-A9A1-5464E19E84C3}" type="presParOf" srcId="{2545D2D9-B4B4-AF4D-A1B1-E212531E2483}" destId="{2D7C7F4B-5EF3-0B4A-85F0-D722B103E9BA}" srcOrd="1" destOrd="0" presId="urn:microsoft.com/office/officeart/2005/8/layout/cycle4"/>
    <dgm:cxn modelId="{53B6F7A2-28C8-3A4F-BB67-9425C519D61C}" type="presParOf" srcId="{7AB4DA88-DD2C-CB46-B4CB-F83C1C86D93A}" destId="{8B927E31-85F8-6949-BC72-A4C9BD69C5BB}" srcOrd="4" destOrd="0" presId="urn:microsoft.com/office/officeart/2005/8/layout/cycle4"/>
    <dgm:cxn modelId="{386B6B74-920B-F241-8974-4A55F14A3655}" type="presParOf" srcId="{F47564C5-0B8E-C447-977C-06B943B3DEE2}" destId="{E6664B39-0180-054A-BD89-DE1E089C9FB1}" srcOrd="1" destOrd="0" presId="urn:microsoft.com/office/officeart/2005/8/layout/cycle4"/>
    <dgm:cxn modelId="{B922D8FD-E0D8-2740-8F06-12A154D5EC1D}" type="presParOf" srcId="{E6664B39-0180-054A-BD89-DE1E089C9FB1}" destId="{E2CA8479-109D-984A-B530-F3178CA796A2}" srcOrd="0" destOrd="0" presId="urn:microsoft.com/office/officeart/2005/8/layout/cycle4"/>
    <dgm:cxn modelId="{B101A7F2-DD40-D545-800F-F8BE6E5B0328}" type="presParOf" srcId="{E6664B39-0180-054A-BD89-DE1E089C9FB1}" destId="{94EADFA2-5164-8149-A03A-D9BBFFF69625}" srcOrd="1" destOrd="0" presId="urn:microsoft.com/office/officeart/2005/8/layout/cycle4"/>
    <dgm:cxn modelId="{3115BD6E-E74A-2642-A298-B81A0C4702FC}" type="presParOf" srcId="{E6664B39-0180-054A-BD89-DE1E089C9FB1}" destId="{0D2970F6-0CC9-724F-9926-C8112D3753B7}" srcOrd="2" destOrd="0" presId="urn:microsoft.com/office/officeart/2005/8/layout/cycle4"/>
    <dgm:cxn modelId="{6A1120E9-D62C-2D41-A32E-9105147E9228}" type="presParOf" srcId="{E6664B39-0180-054A-BD89-DE1E089C9FB1}" destId="{D1087BFD-DEFC-1145-84B2-0DDE65260C2A}" srcOrd="3" destOrd="0" presId="urn:microsoft.com/office/officeart/2005/8/layout/cycle4"/>
    <dgm:cxn modelId="{99267AAF-75DB-5A43-9934-CF9BF660DD04}" type="presParOf" srcId="{E6664B39-0180-054A-BD89-DE1E089C9FB1}" destId="{307E5B4F-E4DB-544F-B85E-1FEC048E7DFD}" srcOrd="4" destOrd="0" presId="urn:microsoft.com/office/officeart/2005/8/layout/cycle4"/>
    <dgm:cxn modelId="{E388FB61-88DD-EA44-89E1-0639220E71AE}" type="presParOf" srcId="{F47564C5-0B8E-C447-977C-06B943B3DEE2}" destId="{7334390B-C099-6444-93F8-D766A5134107}" srcOrd="2" destOrd="0" presId="urn:microsoft.com/office/officeart/2005/8/layout/cycle4"/>
    <dgm:cxn modelId="{44076D34-9A29-0A4E-8C41-48C12301215A}" type="presParOf" srcId="{F47564C5-0B8E-C447-977C-06B943B3DEE2}" destId="{A4D83D16-8D36-204A-B3CA-38A492B6C694}" srcOrd="3" destOrd="0" presId="urn:microsoft.com/office/officeart/2005/8/layout/cycle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7CEB3F5-9CA1-8E4C-8FC6-393D37A4EAB3}" type="doc">
      <dgm:prSet loTypeId="urn:microsoft.com/office/officeart/2005/8/layout/target3" loCatId="" qsTypeId="urn:microsoft.com/office/officeart/2005/8/quickstyle/simple1" qsCatId="simple" csTypeId="urn:microsoft.com/office/officeart/2005/8/colors/accent1_2" csCatId="accent1" phldr="1"/>
      <dgm:spPr/>
      <dgm:t>
        <a:bodyPr/>
        <a:lstStyle/>
        <a:p>
          <a:endParaRPr lang="en-GB"/>
        </a:p>
      </dgm:t>
    </dgm:pt>
    <dgm:pt modelId="{CA06B3D1-E5A3-8E40-B56C-2C400386249B}">
      <dgm:prSet phldrT="[Text]" custT="1"/>
      <dgm:spPr/>
      <dgm:t>
        <a:bodyPr/>
        <a:lstStyle/>
        <a:p>
          <a:r>
            <a:rPr lang="lt-LT" sz="2800" dirty="0">
              <a:solidFill>
                <a:srgbClr val="000000"/>
              </a:solidFill>
              <a:latin typeface="+mn-lt"/>
              <a:ea typeface="+mn-ea"/>
              <a:cs typeface="+mn-cs"/>
            </a:rPr>
            <a:t>5 tarptautinės projektinės paraiškos: </a:t>
          </a:r>
          <a:endParaRPr lang="en-GB" sz="2800" dirty="0">
            <a:latin typeface="+mn-lt"/>
          </a:endParaRPr>
        </a:p>
      </dgm:t>
    </dgm:pt>
    <dgm:pt modelId="{6E4D5461-BA4B-B14C-8E5C-B37A642A8F99}" type="parTrans" cxnId="{47020A03-387D-584C-B36F-2D72F24EA0BB}">
      <dgm:prSet/>
      <dgm:spPr/>
      <dgm:t>
        <a:bodyPr/>
        <a:lstStyle/>
        <a:p>
          <a:endParaRPr lang="en-GB"/>
        </a:p>
      </dgm:t>
    </dgm:pt>
    <dgm:pt modelId="{185C6C0B-9510-C144-8DAD-750BC00FC3B1}" type="sibTrans" cxnId="{47020A03-387D-584C-B36F-2D72F24EA0BB}">
      <dgm:prSet/>
      <dgm:spPr/>
      <dgm:t>
        <a:bodyPr/>
        <a:lstStyle/>
        <a:p>
          <a:endParaRPr lang="en-GB"/>
        </a:p>
      </dgm:t>
    </dgm:pt>
    <dgm:pt modelId="{66743EE0-1C39-DA4D-8074-8836AA62879C}">
      <dgm:prSet phldrT="[Text]" custT="1"/>
      <dgm:spPr/>
      <dgm:t>
        <a:bodyPr/>
        <a:lstStyle/>
        <a:p>
          <a:r>
            <a:rPr lang="lt-LT" sz="2000" dirty="0">
              <a:solidFill>
                <a:srgbClr val="000000"/>
              </a:solidFill>
              <a:latin typeface="+mn-lt"/>
              <a:ea typeface="+mn-ea"/>
              <a:cs typeface="+mn-cs"/>
            </a:rPr>
            <a:t>2 kaip pareiškėjai – </a:t>
          </a:r>
          <a:r>
            <a:rPr lang="lt-LT" sz="2000" i="1" dirty="0">
              <a:solidFill>
                <a:srgbClr val="000000"/>
              </a:solidFill>
              <a:latin typeface="+mn-lt"/>
              <a:ea typeface="+mn-ea"/>
              <a:cs typeface="+mn-cs"/>
            </a:rPr>
            <a:t>Erasmus+</a:t>
          </a:r>
          <a:r>
            <a:rPr lang="lt-LT" sz="2000" dirty="0">
              <a:solidFill>
                <a:srgbClr val="000000"/>
              </a:solidFill>
              <a:latin typeface="+mn-lt"/>
              <a:ea typeface="+mn-ea"/>
              <a:cs typeface="+mn-cs"/>
            </a:rPr>
            <a:t> programos šalyse ir šalyse partnerėse aukštųjų mokyklų studentų ir darbuotojų mobilumo projektams</a:t>
          </a:r>
          <a:endParaRPr lang="en-GB" sz="2000" dirty="0">
            <a:latin typeface="+mn-lt"/>
          </a:endParaRPr>
        </a:p>
      </dgm:t>
    </dgm:pt>
    <dgm:pt modelId="{0A845688-FAAB-3D4A-A080-212BFDE731AF}" type="parTrans" cxnId="{3D8B27AB-81E4-F64D-B0A0-E89E4C1DC245}">
      <dgm:prSet/>
      <dgm:spPr/>
      <dgm:t>
        <a:bodyPr/>
        <a:lstStyle/>
        <a:p>
          <a:endParaRPr lang="en-GB"/>
        </a:p>
      </dgm:t>
    </dgm:pt>
    <dgm:pt modelId="{4B4D5954-6C88-CD4C-863D-35705F2039AB}" type="sibTrans" cxnId="{3D8B27AB-81E4-F64D-B0A0-E89E4C1DC245}">
      <dgm:prSet/>
      <dgm:spPr/>
      <dgm:t>
        <a:bodyPr/>
        <a:lstStyle/>
        <a:p>
          <a:endParaRPr lang="en-GB"/>
        </a:p>
      </dgm:t>
    </dgm:pt>
    <dgm:pt modelId="{D3A164C9-A9DD-1043-97D8-7C34F61D9204}">
      <dgm:prSet phldrT="[Text]" custT="1"/>
      <dgm:spPr/>
      <dgm:t>
        <a:bodyPr/>
        <a:lstStyle/>
        <a:p>
          <a:r>
            <a:rPr lang="lt-LT" sz="2000" dirty="0">
              <a:solidFill>
                <a:srgbClr val="000000"/>
              </a:solidFill>
              <a:latin typeface="+mn-lt"/>
              <a:ea typeface="+mn-ea"/>
              <a:cs typeface="+mn-cs"/>
            </a:rPr>
            <a:t>3 kaip partneriai </a:t>
          </a:r>
          <a:r>
            <a:rPr lang="lt-LT" sz="2000" i="1" dirty="0">
              <a:solidFill>
                <a:srgbClr val="000000"/>
              </a:solidFill>
              <a:latin typeface="+mn-lt"/>
              <a:ea typeface="+mn-ea"/>
              <a:cs typeface="+mn-cs"/>
            </a:rPr>
            <a:t>Erasmus+</a:t>
          </a:r>
          <a:r>
            <a:rPr lang="lt-LT" sz="2000" dirty="0">
              <a:solidFill>
                <a:srgbClr val="000000"/>
              </a:solidFill>
              <a:latin typeface="+mn-lt"/>
              <a:ea typeface="+mn-ea"/>
              <a:cs typeface="+mn-cs"/>
            </a:rPr>
            <a:t>  strateginių partnerysčių programoje</a:t>
          </a:r>
          <a:r>
            <a:rPr lang="en-LT" sz="2000" dirty="0">
              <a:solidFill>
                <a:srgbClr val="000000"/>
              </a:solidFill>
              <a:latin typeface="+mn-lt"/>
              <a:ea typeface="+mn-ea"/>
              <a:cs typeface="+mn-cs"/>
            </a:rPr>
            <a:t> </a:t>
          </a:r>
          <a:endParaRPr lang="en-GB" sz="2000" dirty="0">
            <a:latin typeface="+mn-lt"/>
          </a:endParaRPr>
        </a:p>
      </dgm:t>
    </dgm:pt>
    <dgm:pt modelId="{E13804B0-0D79-964B-BE8A-18161E6C2F6F}" type="parTrans" cxnId="{0850959C-A245-6E42-A6FE-E0B504897400}">
      <dgm:prSet/>
      <dgm:spPr/>
      <dgm:t>
        <a:bodyPr/>
        <a:lstStyle/>
        <a:p>
          <a:endParaRPr lang="en-GB"/>
        </a:p>
      </dgm:t>
    </dgm:pt>
    <dgm:pt modelId="{98D50031-28A0-A742-9E40-48126CB38B18}" type="sibTrans" cxnId="{0850959C-A245-6E42-A6FE-E0B504897400}">
      <dgm:prSet/>
      <dgm:spPr/>
      <dgm:t>
        <a:bodyPr/>
        <a:lstStyle/>
        <a:p>
          <a:endParaRPr lang="en-GB"/>
        </a:p>
      </dgm:t>
    </dgm:pt>
    <dgm:pt modelId="{8BA99931-50A0-B64D-85B5-95BB40B98C62}">
      <dgm:prSet phldrT="[Text]" custT="1"/>
      <dgm:spPr/>
      <dgm:t>
        <a:bodyPr/>
        <a:lstStyle/>
        <a:p>
          <a:pPr>
            <a:buClrTx/>
            <a:buSzTx/>
            <a:buFontTx/>
            <a:buNone/>
          </a:pPr>
          <a:r>
            <a:rPr lang="lt-LT" sz="2800" dirty="0">
              <a:solidFill>
                <a:srgbClr val="000000"/>
              </a:solidFill>
              <a:latin typeface="+mn-lt"/>
              <a:ea typeface="+mn-ea"/>
              <a:cs typeface="+mn-cs"/>
            </a:rPr>
            <a:t>Strateginių partnerysčių projektai:</a:t>
          </a:r>
          <a:endParaRPr lang="en-GB" sz="2800" dirty="0">
            <a:latin typeface="+mn-lt"/>
          </a:endParaRPr>
        </a:p>
      </dgm:t>
    </dgm:pt>
    <dgm:pt modelId="{879C8A18-4769-4240-9CEB-9D0816007825}" type="parTrans" cxnId="{19016177-ED25-E347-AD54-E465523DB2CC}">
      <dgm:prSet/>
      <dgm:spPr/>
      <dgm:t>
        <a:bodyPr/>
        <a:lstStyle/>
        <a:p>
          <a:endParaRPr lang="en-GB"/>
        </a:p>
      </dgm:t>
    </dgm:pt>
    <dgm:pt modelId="{1003F56B-5D7D-EB46-9945-D7EF0A334330}" type="sibTrans" cxnId="{19016177-ED25-E347-AD54-E465523DB2CC}">
      <dgm:prSet/>
      <dgm:spPr/>
      <dgm:t>
        <a:bodyPr/>
        <a:lstStyle/>
        <a:p>
          <a:endParaRPr lang="en-GB"/>
        </a:p>
      </dgm:t>
    </dgm:pt>
    <dgm:pt modelId="{1F338C88-1552-A049-A624-56D09FBDE52E}">
      <dgm:prSet phldrT="[Text]"/>
      <dgm:spPr/>
      <dgm:t>
        <a:bodyPr/>
        <a:lstStyle/>
        <a:p>
          <a:pPr marL="114300" lvl="1" indent="0" defTabSz="666750">
            <a:lnSpc>
              <a:spcPct val="90000"/>
            </a:lnSpc>
            <a:spcBef>
              <a:spcPct val="0"/>
            </a:spcBef>
            <a:spcAft>
              <a:spcPct val="15000"/>
            </a:spcAft>
            <a:buClrTx/>
            <a:buSzTx/>
            <a:buFont typeface="Arial" panose="020B0604020202020204" pitchFamily="34" charset="0"/>
            <a:buNone/>
          </a:pPr>
          <a:endParaRPr lang="en-GB" dirty="0"/>
        </a:p>
      </dgm:t>
    </dgm:pt>
    <dgm:pt modelId="{41636C8B-798C-7446-8E2E-16D02E00AFB8}" type="parTrans" cxnId="{756C7B16-D6F7-3A43-9AC9-41725D00A36F}">
      <dgm:prSet/>
      <dgm:spPr/>
      <dgm:t>
        <a:bodyPr/>
        <a:lstStyle/>
        <a:p>
          <a:endParaRPr lang="en-GB"/>
        </a:p>
      </dgm:t>
    </dgm:pt>
    <dgm:pt modelId="{60E3AF87-7AD9-4B43-9224-D7E8D5F19686}" type="sibTrans" cxnId="{756C7B16-D6F7-3A43-9AC9-41725D00A36F}">
      <dgm:prSet/>
      <dgm:spPr/>
      <dgm:t>
        <a:bodyPr/>
        <a:lstStyle/>
        <a:p>
          <a:endParaRPr lang="en-GB"/>
        </a:p>
      </dgm:t>
    </dgm:pt>
    <dgm:pt modelId="{8AF9769F-02A3-7B4D-8E82-22F37BB81C98}">
      <dgm:prSet phldrT="[Text]" custT="1"/>
      <dgm:spPr/>
      <dgm:t>
        <a:bodyPr/>
        <a:lstStyle/>
        <a:p>
          <a:r>
            <a:rPr lang="lt-LT" sz="2800" dirty="0">
              <a:solidFill>
                <a:srgbClr val="000000"/>
              </a:solidFill>
              <a:latin typeface="+mn-lt"/>
              <a:ea typeface="+mn-ea"/>
              <a:cs typeface="+mn-cs"/>
            </a:rPr>
            <a:t>Tarptautinių projektų veiklose dalyvavo</a:t>
          </a:r>
          <a:endParaRPr lang="en-GB" sz="2800" dirty="0">
            <a:latin typeface="+mn-lt"/>
          </a:endParaRPr>
        </a:p>
      </dgm:t>
    </dgm:pt>
    <dgm:pt modelId="{2F24650D-C5F0-3D46-854B-75D37905C599}" type="parTrans" cxnId="{BC552D8E-E9F6-B448-B934-5FADACBEA8B2}">
      <dgm:prSet/>
      <dgm:spPr/>
      <dgm:t>
        <a:bodyPr/>
        <a:lstStyle/>
        <a:p>
          <a:endParaRPr lang="en-GB"/>
        </a:p>
      </dgm:t>
    </dgm:pt>
    <dgm:pt modelId="{16A578B0-DD74-B449-B14E-56F9CC967FD0}" type="sibTrans" cxnId="{BC552D8E-E9F6-B448-B934-5FADACBEA8B2}">
      <dgm:prSet/>
      <dgm:spPr/>
      <dgm:t>
        <a:bodyPr/>
        <a:lstStyle/>
        <a:p>
          <a:endParaRPr lang="en-GB"/>
        </a:p>
      </dgm:t>
    </dgm:pt>
    <dgm:pt modelId="{D9F716DD-E670-0249-96B5-7CFCAE09545E}">
      <dgm:prSet phldrT="[Text]" custT="1"/>
      <dgm:spPr/>
      <dgm:t>
        <a:bodyPr/>
        <a:lstStyle/>
        <a:p>
          <a:r>
            <a:rPr lang="lt-LT" sz="2400" dirty="0">
              <a:solidFill>
                <a:srgbClr val="000000"/>
              </a:solidFill>
              <a:latin typeface="+mn-lt"/>
              <a:ea typeface="+mn-ea"/>
              <a:cs typeface="+mn-cs"/>
            </a:rPr>
            <a:t>16 dėstytojų</a:t>
          </a:r>
          <a:endParaRPr lang="en-GB" sz="2400" dirty="0">
            <a:latin typeface="+mn-lt"/>
          </a:endParaRPr>
        </a:p>
      </dgm:t>
    </dgm:pt>
    <dgm:pt modelId="{2F3B1C27-AEE8-BE41-AF18-962A114F4642}" type="parTrans" cxnId="{88602358-BD03-F14F-B9EC-A05A065372DA}">
      <dgm:prSet/>
      <dgm:spPr/>
      <dgm:t>
        <a:bodyPr/>
        <a:lstStyle/>
        <a:p>
          <a:endParaRPr lang="en-GB"/>
        </a:p>
      </dgm:t>
    </dgm:pt>
    <dgm:pt modelId="{09C815CC-1AC4-2645-9C04-43843225CAF5}" type="sibTrans" cxnId="{88602358-BD03-F14F-B9EC-A05A065372DA}">
      <dgm:prSet/>
      <dgm:spPr/>
      <dgm:t>
        <a:bodyPr/>
        <a:lstStyle/>
        <a:p>
          <a:endParaRPr lang="en-GB"/>
        </a:p>
      </dgm:t>
    </dgm:pt>
    <dgm:pt modelId="{778B026A-FA76-5E42-841D-77A87797335C}">
      <dgm:prSet phldrT="[Text]" custT="1"/>
      <dgm:spPr/>
      <dgm:t>
        <a:bodyPr/>
        <a:lstStyle/>
        <a:p>
          <a:r>
            <a:rPr lang="lt-LT" sz="2400" dirty="0">
              <a:solidFill>
                <a:srgbClr val="000000"/>
              </a:solidFill>
              <a:latin typeface="+mn-lt"/>
              <a:ea typeface="+mn-ea"/>
              <a:cs typeface="+mn-cs"/>
            </a:rPr>
            <a:t>5 administracijos darbuotojai</a:t>
          </a:r>
          <a:r>
            <a:rPr lang="en-LT" sz="2400" dirty="0">
              <a:solidFill>
                <a:srgbClr val="000000"/>
              </a:solidFill>
              <a:latin typeface="+mn-lt"/>
              <a:ea typeface="+mn-ea"/>
              <a:cs typeface="+mn-cs"/>
            </a:rPr>
            <a:t> </a:t>
          </a:r>
          <a:endParaRPr lang="en-GB" sz="2400" dirty="0">
            <a:latin typeface="+mn-lt"/>
          </a:endParaRPr>
        </a:p>
      </dgm:t>
    </dgm:pt>
    <dgm:pt modelId="{8DDC3CB4-D012-454F-863D-E4422342E04F}" type="parTrans" cxnId="{D1313E5B-45D4-3B4C-BA1C-95D5FBC0B636}">
      <dgm:prSet/>
      <dgm:spPr/>
      <dgm:t>
        <a:bodyPr/>
        <a:lstStyle/>
        <a:p>
          <a:endParaRPr lang="en-GB"/>
        </a:p>
      </dgm:t>
    </dgm:pt>
    <dgm:pt modelId="{650EE8DB-372E-1347-93A9-6BBC7F7237E4}" type="sibTrans" cxnId="{D1313E5B-45D4-3B4C-BA1C-95D5FBC0B636}">
      <dgm:prSet/>
      <dgm:spPr/>
      <dgm:t>
        <a:bodyPr/>
        <a:lstStyle/>
        <a:p>
          <a:endParaRPr lang="en-GB"/>
        </a:p>
      </dgm:t>
    </dgm:pt>
    <dgm:pt modelId="{1A6C7BC1-3E71-B74B-BCAD-2CC268929FC9}">
      <dgm:prSet/>
      <dgm:spPr/>
      <dgm:t>
        <a:body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lt-LT" dirty="0">
              <a:solidFill>
                <a:srgbClr val="000000"/>
              </a:solidFill>
              <a:latin typeface="TT Interphases"/>
              <a:ea typeface="+mn-ea"/>
              <a:cs typeface="+mn-cs"/>
            </a:rPr>
            <a:t> </a:t>
          </a:r>
          <a:r>
            <a:rPr lang="lt-LT" dirty="0" err="1">
              <a:solidFill>
                <a:srgbClr val="000000"/>
              </a:solidFill>
              <a:latin typeface="TT Interphases"/>
              <a:ea typeface="+mn-ea"/>
              <a:cs typeface="+mn-cs"/>
            </a:rPr>
            <a:t>Fostering</a:t>
          </a:r>
          <a:r>
            <a:rPr lang="lt-LT" dirty="0">
              <a:solidFill>
                <a:srgbClr val="000000"/>
              </a:solidFill>
              <a:latin typeface="TT Interphases"/>
              <a:ea typeface="+mn-ea"/>
              <a:cs typeface="+mn-cs"/>
            </a:rPr>
            <a:t> </a:t>
          </a:r>
          <a:r>
            <a:rPr lang="lt-LT" dirty="0" err="1">
              <a:solidFill>
                <a:srgbClr val="000000"/>
              </a:solidFill>
              <a:latin typeface="TT Interphases"/>
              <a:ea typeface="+mn-ea"/>
              <a:cs typeface="+mn-cs"/>
            </a:rPr>
            <a:t>the</a:t>
          </a:r>
          <a:r>
            <a:rPr lang="lt-LT" dirty="0">
              <a:solidFill>
                <a:srgbClr val="000000"/>
              </a:solidFill>
              <a:latin typeface="TT Interphases"/>
              <a:ea typeface="+mn-ea"/>
              <a:cs typeface="+mn-cs"/>
            </a:rPr>
            <a:t> </a:t>
          </a:r>
          <a:r>
            <a:rPr lang="lt-LT" dirty="0" err="1">
              <a:solidFill>
                <a:srgbClr val="000000"/>
              </a:solidFill>
              <a:latin typeface="TT Interphases"/>
              <a:ea typeface="+mn-ea"/>
              <a:cs typeface="+mn-cs"/>
            </a:rPr>
            <a:t>Transversal</a:t>
          </a:r>
          <a:r>
            <a:rPr lang="lt-LT" dirty="0">
              <a:solidFill>
                <a:srgbClr val="000000"/>
              </a:solidFill>
              <a:latin typeface="TT Interphases"/>
              <a:ea typeface="+mn-ea"/>
              <a:cs typeface="+mn-cs"/>
            </a:rPr>
            <a:t> Digital </a:t>
          </a:r>
          <a:r>
            <a:rPr lang="lt-LT" dirty="0" err="1">
              <a:solidFill>
                <a:srgbClr val="000000"/>
              </a:solidFill>
              <a:latin typeface="TT Interphases"/>
              <a:ea typeface="+mn-ea"/>
              <a:cs typeface="+mn-cs"/>
            </a:rPr>
            <a:t>Competences</a:t>
          </a:r>
          <a:r>
            <a:rPr lang="lt-LT" dirty="0">
              <a:solidFill>
                <a:srgbClr val="000000"/>
              </a:solidFill>
              <a:latin typeface="TT Interphases"/>
              <a:ea typeface="+mn-ea"/>
              <a:cs typeface="+mn-cs"/>
            </a:rPr>
            <a:t> </a:t>
          </a:r>
          <a:r>
            <a:rPr lang="lt-LT" dirty="0" err="1">
              <a:solidFill>
                <a:srgbClr val="000000"/>
              </a:solidFill>
              <a:latin typeface="TT Interphases"/>
              <a:ea typeface="+mn-ea"/>
              <a:cs typeface="+mn-cs"/>
            </a:rPr>
            <a:t>in</a:t>
          </a:r>
          <a:r>
            <a:rPr lang="lt-LT" dirty="0">
              <a:solidFill>
                <a:srgbClr val="000000"/>
              </a:solidFill>
              <a:latin typeface="TT Interphases"/>
              <a:ea typeface="+mn-ea"/>
              <a:cs typeface="+mn-cs"/>
            </a:rPr>
            <a:t> </a:t>
          </a:r>
          <a:r>
            <a:rPr lang="lt-LT" dirty="0" err="1">
              <a:solidFill>
                <a:srgbClr val="000000"/>
              </a:solidFill>
              <a:latin typeface="TT Interphases"/>
              <a:ea typeface="+mn-ea"/>
              <a:cs typeface="+mn-cs"/>
            </a:rPr>
            <a:t>Higher</a:t>
          </a:r>
          <a:r>
            <a:rPr lang="lt-LT" dirty="0">
              <a:solidFill>
                <a:srgbClr val="000000"/>
              </a:solidFill>
              <a:latin typeface="TT Interphases"/>
              <a:ea typeface="+mn-ea"/>
              <a:cs typeface="+mn-cs"/>
            </a:rPr>
            <a:t> </a:t>
          </a:r>
          <a:r>
            <a:rPr lang="lt-LT" dirty="0" err="1">
              <a:solidFill>
                <a:srgbClr val="000000"/>
              </a:solidFill>
              <a:latin typeface="TT Interphases"/>
              <a:ea typeface="+mn-ea"/>
              <a:cs typeface="+mn-cs"/>
            </a:rPr>
            <a:t>Education</a:t>
          </a:r>
          <a:r>
            <a:rPr lang="lt-LT" dirty="0">
              <a:solidFill>
                <a:srgbClr val="000000"/>
              </a:solidFill>
              <a:latin typeface="TT Interphases"/>
              <a:ea typeface="+mn-ea"/>
              <a:cs typeface="+mn-cs"/>
            </a:rPr>
            <a:t> (FTDCHE)</a:t>
          </a:r>
          <a:endParaRPr lang="en-US" dirty="0">
            <a:solidFill>
              <a:srgbClr val="000000"/>
            </a:solidFill>
            <a:latin typeface="TT Interphases"/>
            <a:ea typeface="+mn-ea"/>
            <a:cs typeface="+mn-cs"/>
          </a:endParaRPr>
        </a:p>
      </dgm:t>
    </dgm:pt>
    <dgm:pt modelId="{2ED6DC23-D6E7-1740-9C3D-911E5AED2282}" type="parTrans" cxnId="{2BDB741D-22DD-6240-A125-397F2CB29B18}">
      <dgm:prSet/>
      <dgm:spPr/>
      <dgm:t>
        <a:bodyPr/>
        <a:lstStyle/>
        <a:p>
          <a:endParaRPr lang="en-GB"/>
        </a:p>
      </dgm:t>
    </dgm:pt>
    <dgm:pt modelId="{DBFB41F0-34EE-2149-BBCC-0731F707DEAF}" type="sibTrans" cxnId="{2BDB741D-22DD-6240-A125-397F2CB29B18}">
      <dgm:prSet/>
      <dgm:spPr/>
      <dgm:t>
        <a:bodyPr/>
        <a:lstStyle/>
        <a:p>
          <a:endParaRPr lang="en-GB"/>
        </a:p>
      </dgm:t>
    </dgm:pt>
    <dgm:pt modelId="{B3510750-80C0-CE45-90CF-9E89D3115FF7}">
      <dgm:prSet/>
      <dgm:spPr/>
      <dgm:t>
        <a:body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lt-LT" dirty="0">
              <a:solidFill>
                <a:srgbClr val="000000"/>
              </a:solidFill>
              <a:latin typeface="TT Interphases"/>
              <a:ea typeface="+mn-ea"/>
              <a:cs typeface="+mn-cs"/>
            </a:rPr>
            <a:t> </a:t>
          </a:r>
          <a:r>
            <a:rPr lang="lt-LT" dirty="0" err="1">
              <a:solidFill>
                <a:srgbClr val="000000"/>
              </a:solidFill>
              <a:latin typeface="TT Interphases"/>
              <a:ea typeface="+mn-ea"/>
              <a:cs typeface="+mn-cs"/>
            </a:rPr>
            <a:t>Development</a:t>
          </a:r>
          <a:r>
            <a:rPr lang="lt-LT" dirty="0">
              <a:solidFill>
                <a:srgbClr val="000000"/>
              </a:solidFill>
              <a:latin typeface="TT Interphases"/>
              <a:ea typeface="+mn-ea"/>
              <a:cs typeface="+mn-cs"/>
            </a:rPr>
            <a:t> </a:t>
          </a:r>
          <a:r>
            <a:rPr lang="lt-LT" dirty="0" err="1">
              <a:solidFill>
                <a:srgbClr val="000000"/>
              </a:solidFill>
              <a:latin typeface="TT Interphases"/>
              <a:ea typeface="+mn-ea"/>
              <a:cs typeface="+mn-cs"/>
            </a:rPr>
            <a:t>of</a:t>
          </a:r>
          <a:r>
            <a:rPr lang="lt-LT" dirty="0">
              <a:solidFill>
                <a:srgbClr val="000000"/>
              </a:solidFill>
              <a:latin typeface="TT Interphases"/>
              <a:ea typeface="+mn-ea"/>
              <a:cs typeface="+mn-cs"/>
            </a:rPr>
            <a:t> Universal </a:t>
          </a:r>
          <a:r>
            <a:rPr lang="lt-LT" dirty="0" err="1">
              <a:solidFill>
                <a:srgbClr val="000000"/>
              </a:solidFill>
              <a:latin typeface="TT Interphases"/>
              <a:ea typeface="+mn-ea"/>
              <a:cs typeface="+mn-cs"/>
            </a:rPr>
            <a:t>Work</a:t>
          </a:r>
          <a:r>
            <a:rPr lang="lt-LT" dirty="0">
              <a:solidFill>
                <a:srgbClr val="000000"/>
              </a:solidFill>
              <a:latin typeface="TT Interphases"/>
              <a:ea typeface="+mn-ea"/>
              <a:cs typeface="+mn-cs"/>
            </a:rPr>
            <a:t> </a:t>
          </a:r>
          <a:r>
            <a:rPr lang="lt-LT" dirty="0" err="1">
              <a:solidFill>
                <a:srgbClr val="000000"/>
              </a:solidFill>
              <a:latin typeface="TT Interphases"/>
              <a:ea typeface="+mn-ea"/>
              <a:cs typeface="+mn-cs"/>
            </a:rPr>
            <a:t>Environment-Based</a:t>
          </a:r>
          <a:r>
            <a:rPr lang="lt-LT" dirty="0">
              <a:solidFill>
                <a:srgbClr val="000000"/>
              </a:solidFill>
              <a:latin typeface="TT Interphases"/>
              <a:ea typeface="+mn-ea"/>
              <a:cs typeface="+mn-cs"/>
            </a:rPr>
            <a:t> </a:t>
          </a:r>
          <a:r>
            <a:rPr lang="lt-LT" dirty="0" err="1">
              <a:solidFill>
                <a:srgbClr val="000000"/>
              </a:solidFill>
              <a:latin typeface="TT Interphases"/>
              <a:ea typeface="+mn-ea"/>
              <a:cs typeface="+mn-cs"/>
            </a:rPr>
            <a:t>Virtual</a:t>
          </a:r>
          <a:r>
            <a:rPr lang="lt-LT" dirty="0">
              <a:solidFill>
                <a:srgbClr val="000000"/>
              </a:solidFill>
              <a:latin typeface="TT Interphases"/>
              <a:ea typeface="+mn-ea"/>
              <a:cs typeface="+mn-cs"/>
            </a:rPr>
            <a:t> </a:t>
          </a:r>
          <a:r>
            <a:rPr lang="lt-LT" dirty="0" err="1">
              <a:solidFill>
                <a:srgbClr val="000000"/>
              </a:solidFill>
              <a:latin typeface="TT Interphases"/>
              <a:ea typeface="+mn-ea"/>
              <a:cs typeface="+mn-cs"/>
            </a:rPr>
            <a:t>Internship</a:t>
          </a:r>
          <a:r>
            <a:rPr lang="lt-LT" dirty="0">
              <a:solidFill>
                <a:srgbClr val="000000"/>
              </a:solidFill>
              <a:latin typeface="TT Interphases"/>
              <a:ea typeface="+mn-ea"/>
              <a:cs typeface="+mn-cs"/>
            </a:rPr>
            <a:t> </a:t>
          </a:r>
          <a:r>
            <a:rPr lang="lt-LT" dirty="0" err="1">
              <a:solidFill>
                <a:srgbClr val="000000"/>
              </a:solidFill>
              <a:latin typeface="TT Interphases"/>
              <a:ea typeface="+mn-ea"/>
              <a:cs typeface="+mn-cs"/>
            </a:rPr>
            <a:t>Model</a:t>
          </a:r>
          <a:r>
            <a:rPr lang="lt-LT" dirty="0">
              <a:solidFill>
                <a:srgbClr val="000000"/>
              </a:solidFill>
              <a:latin typeface="TT Interphases"/>
              <a:ea typeface="+mn-ea"/>
              <a:cs typeface="+mn-cs"/>
            </a:rPr>
            <a:t> </a:t>
          </a:r>
          <a:r>
            <a:rPr lang="lt-LT" dirty="0" err="1">
              <a:solidFill>
                <a:srgbClr val="000000"/>
              </a:solidFill>
              <a:latin typeface="TT Interphases"/>
              <a:ea typeface="+mn-ea"/>
              <a:cs typeface="+mn-cs"/>
            </a:rPr>
            <a:t>and</a:t>
          </a:r>
          <a:r>
            <a:rPr lang="lt-LT" dirty="0">
              <a:solidFill>
                <a:srgbClr val="000000"/>
              </a:solidFill>
              <a:latin typeface="TT Interphases"/>
              <a:ea typeface="+mn-ea"/>
              <a:cs typeface="+mn-cs"/>
            </a:rPr>
            <a:t> </a:t>
          </a:r>
          <a:r>
            <a:rPr lang="lt-LT" dirty="0" err="1">
              <a:solidFill>
                <a:srgbClr val="000000"/>
              </a:solidFill>
              <a:latin typeface="TT Interphases"/>
              <a:ea typeface="+mn-ea"/>
              <a:cs typeface="+mn-cs"/>
            </a:rPr>
            <a:t>its</a:t>
          </a:r>
          <a:r>
            <a:rPr lang="lt-LT" dirty="0">
              <a:solidFill>
                <a:srgbClr val="000000"/>
              </a:solidFill>
              <a:latin typeface="TT Interphases"/>
              <a:ea typeface="+mn-ea"/>
              <a:cs typeface="+mn-cs"/>
            </a:rPr>
            <a:t> </a:t>
          </a:r>
          <a:r>
            <a:rPr lang="lt-LT" dirty="0" err="1">
              <a:solidFill>
                <a:srgbClr val="000000"/>
              </a:solidFill>
              <a:latin typeface="TT Interphases"/>
              <a:ea typeface="+mn-ea"/>
              <a:cs typeface="+mn-cs"/>
            </a:rPr>
            <a:t>support</a:t>
          </a:r>
          <a:r>
            <a:rPr lang="lt-LT" dirty="0">
              <a:solidFill>
                <a:srgbClr val="000000"/>
              </a:solidFill>
              <a:latin typeface="TT Interphases"/>
              <a:ea typeface="+mn-ea"/>
              <a:cs typeface="+mn-cs"/>
            </a:rPr>
            <a:t> </a:t>
          </a:r>
          <a:r>
            <a:rPr lang="lt-LT" dirty="0" err="1">
              <a:solidFill>
                <a:srgbClr val="000000"/>
              </a:solidFill>
              <a:latin typeface="TT Interphases"/>
              <a:ea typeface="+mn-ea"/>
              <a:cs typeface="+mn-cs"/>
            </a:rPr>
            <a:t>system</a:t>
          </a:r>
          <a:r>
            <a:rPr lang="lt-LT" dirty="0">
              <a:solidFill>
                <a:srgbClr val="000000"/>
              </a:solidFill>
              <a:latin typeface="TT Interphases"/>
              <a:ea typeface="+mn-ea"/>
              <a:cs typeface="+mn-cs"/>
            </a:rPr>
            <a:t> </a:t>
          </a:r>
          <a:r>
            <a:rPr lang="lt-LT" dirty="0" err="1">
              <a:solidFill>
                <a:srgbClr val="000000"/>
              </a:solidFill>
              <a:latin typeface="TT Interphases"/>
              <a:ea typeface="+mn-ea"/>
              <a:cs typeface="+mn-cs"/>
            </a:rPr>
            <a:t>for</a:t>
          </a:r>
          <a:r>
            <a:rPr lang="lt-LT" dirty="0">
              <a:solidFill>
                <a:srgbClr val="000000"/>
              </a:solidFill>
              <a:latin typeface="TT Interphases"/>
              <a:ea typeface="+mn-ea"/>
              <a:cs typeface="+mn-cs"/>
            </a:rPr>
            <a:t> </a:t>
          </a:r>
          <a:r>
            <a:rPr lang="lt-LT" dirty="0" err="1">
              <a:solidFill>
                <a:srgbClr val="000000"/>
              </a:solidFill>
              <a:latin typeface="TT Interphases"/>
              <a:ea typeface="+mn-ea"/>
              <a:cs typeface="+mn-cs"/>
            </a:rPr>
            <a:t>Higher</a:t>
          </a:r>
          <a:r>
            <a:rPr lang="lt-LT" dirty="0">
              <a:solidFill>
                <a:srgbClr val="000000"/>
              </a:solidFill>
              <a:latin typeface="TT Interphases"/>
              <a:ea typeface="+mn-ea"/>
              <a:cs typeface="+mn-cs"/>
            </a:rPr>
            <a:t> </a:t>
          </a:r>
          <a:r>
            <a:rPr lang="lt-LT" dirty="0" err="1">
              <a:solidFill>
                <a:srgbClr val="000000"/>
              </a:solidFill>
              <a:latin typeface="TT Interphases"/>
              <a:ea typeface="+mn-ea"/>
              <a:cs typeface="+mn-cs"/>
            </a:rPr>
            <a:t>Education</a:t>
          </a:r>
          <a:r>
            <a:rPr lang="lt-LT" dirty="0">
              <a:solidFill>
                <a:srgbClr val="000000"/>
              </a:solidFill>
              <a:latin typeface="TT Interphases"/>
              <a:ea typeface="+mn-ea"/>
              <a:cs typeface="+mn-cs"/>
            </a:rPr>
            <a:t>“ (DIM-</a:t>
          </a:r>
          <a:r>
            <a:rPr lang="lt-LT" dirty="0" err="1">
              <a:solidFill>
                <a:srgbClr val="000000"/>
              </a:solidFill>
              <a:latin typeface="TT Interphases"/>
              <a:ea typeface="+mn-ea"/>
              <a:cs typeface="+mn-cs"/>
            </a:rPr>
            <a:t>for</a:t>
          </a:r>
          <a:r>
            <a:rPr lang="lt-LT" dirty="0">
              <a:solidFill>
                <a:srgbClr val="000000"/>
              </a:solidFill>
              <a:latin typeface="TT Interphases"/>
              <a:ea typeface="+mn-ea"/>
              <a:cs typeface="+mn-cs"/>
            </a:rPr>
            <a:t>-HE)</a:t>
          </a:r>
          <a:endParaRPr lang="en-GB" dirty="0"/>
        </a:p>
      </dgm:t>
    </dgm:pt>
    <dgm:pt modelId="{62F0877A-C18A-8140-B949-9FA9A9165E41}" type="parTrans" cxnId="{9BD6A6BB-BC70-A74B-BB09-C2B82965473C}">
      <dgm:prSet/>
      <dgm:spPr/>
      <dgm:t>
        <a:bodyPr/>
        <a:lstStyle/>
        <a:p>
          <a:endParaRPr lang="en-GB"/>
        </a:p>
      </dgm:t>
    </dgm:pt>
    <dgm:pt modelId="{9BF6DEE7-3050-4445-8C61-C7020B170B3B}" type="sibTrans" cxnId="{9BD6A6BB-BC70-A74B-BB09-C2B82965473C}">
      <dgm:prSet/>
      <dgm:spPr/>
      <dgm:t>
        <a:bodyPr/>
        <a:lstStyle/>
        <a:p>
          <a:endParaRPr lang="en-GB"/>
        </a:p>
      </dgm:t>
    </dgm:pt>
    <dgm:pt modelId="{C0A87814-F24A-6742-B5A1-9A422DD4FFDB}">
      <dgm:prSet/>
      <dgm:spPr/>
      <dgm:t>
        <a:body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lt-LT" dirty="0">
              <a:solidFill>
                <a:srgbClr val="000000"/>
              </a:solidFill>
              <a:latin typeface="TT Interphases"/>
              <a:ea typeface="+mn-ea"/>
              <a:cs typeface="+mn-cs"/>
            </a:rPr>
            <a:t> </a:t>
          </a:r>
          <a:r>
            <a:rPr lang="lt-LT" dirty="0" err="1">
              <a:solidFill>
                <a:srgbClr val="000000"/>
              </a:solidFill>
              <a:latin typeface="TT Interphases"/>
              <a:ea typeface="+mn-ea"/>
              <a:cs typeface="+mn-cs"/>
            </a:rPr>
            <a:t>Clinical</a:t>
          </a:r>
          <a:r>
            <a:rPr lang="lt-LT" dirty="0">
              <a:solidFill>
                <a:srgbClr val="000000"/>
              </a:solidFill>
              <a:latin typeface="TT Interphases"/>
              <a:ea typeface="+mn-ea"/>
              <a:cs typeface="+mn-cs"/>
            </a:rPr>
            <a:t> </a:t>
          </a:r>
          <a:r>
            <a:rPr lang="lt-LT" dirty="0" err="1">
              <a:solidFill>
                <a:srgbClr val="000000"/>
              </a:solidFill>
              <a:latin typeface="TT Interphases"/>
              <a:ea typeface="+mn-ea"/>
              <a:cs typeface="+mn-cs"/>
            </a:rPr>
            <a:t>Key</a:t>
          </a:r>
          <a:r>
            <a:rPr lang="lt-LT" dirty="0">
              <a:solidFill>
                <a:srgbClr val="000000"/>
              </a:solidFill>
              <a:latin typeface="TT Interphases"/>
              <a:ea typeface="+mn-ea"/>
              <a:cs typeface="+mn-cs"/>
            </a:rPr>
            <a:t> </a:t>
          </a:r>
          <a:r>
            <a:rPr lang="lt-LT" dirty="0" err="1">
              <a:solidFill>
                <a:srgbClr val="000000"/>
              </a:solidFill>
              <a:latin typeface="TT Interphases"/>
              <a:ea typeface="+mn-ea"/>
              <a:cs typeface="+mn-cs"/>
            </a:rPr>
            <a:t>for</a:t>
          </a:r>
          <a:r>
            <a:rPr lang="lt-LT" dirty="0">
              <a:solidFill>
                <a:srgbClr val="000000"/>
              </a:solidFill>
              <a:latin typeface="TT Interphases"/>
              <a:ea typeface="+mn-ea"/>
              <a:cs typeface="+mn-cs"/>
            </a:rPr>
            <a:t> </a:t>
          </a:r>
          <a:r>
            <a:rPr lang="lt-LT" dirty="0" err="1">
              <a:solidFill>
                <a:srgbClr val="000000"/>
              </a:solidFill>
              <a:latin typeface="TT Interphases"/>
              <a:ea typeface="+mn-ea"/>
              <a:cs typeface="+mn-cs"/>
            </a:rPr>
            <a:t>Electrical</a:t>
          </a:r>
          <a:r>
            <a:rPr lang="lt-LT" dirty="0">
              <a:solidFill>
                <a:srgbClr val="000000"/>
              </a:solidFill>
              <a:latin typeface="TT Interphases"/>
              <a:ea typeface="+mn-ea"/>
              <a:cs typeface="+mn-cs"/>
            </a:rPr>
            <a:t> </a:t>
          </a:r>
          <a:r>
            <a:rPr lang="lt-LT" dirty="0" err="1">
              <a:solidFill>
                <a:srgbClr val="000000"/>
              </a:solidFill>
              <a:latin typeface="TT Interphases"/>
              <a:ea typeface="+mn-ea"/>
              <a:cs typeface="+mn-cs"/>
            </a:rPr>
            <a:t>Stimulation</a:t>
          </a:r>
          <a:r>
            <a:rPr lang="lt-LT" dirty="0">
              <a:solidFill>
                <a:srgbClr val="000000"/>
              </a:solidFill>
              <a:latin typeface="TT Interphases"/>
              <a:ea typeface="+mn-ea"/>
              <a:cs typeface="+mn-cs"/>
            </a:rPr>
            <a:t> </a:t>
          </a:r>
          <a:r>
            <a:rPr lang="lt-LT" dirty="0" err="1">
              <a:solidFill>
                <a:srgbClr val="000000"/>
              </a:solidFill>
              <a:latin typeface="TT Interphases"/>
              <a:ea typeface="+mn-ea"/>
              <a:cs typeface="+mn-cs"/>
            </a:rPr>
            <a:t>in</a:t>
          </a:r>
          <a:r>
            <a:rPr lang="lt-LT" dirty="0">
              <a:solidFill>
                <a:srgbClr val="000000"/>
              </a:solidFill>
              <a:latin typeface="TT Interphases"/>
              <a:ea typeface="+mn-ea"/>
              <a:cs typeface="+mn-cs"/>
            </a:rPr>
            <a:t> </a:t>
          </a:r>
          <a:r>
            <a:rPr lang="lt-LT" dirty="0" err="1">
              <a:solidFill>
                <a:srgbClr val="000000"/>
              </a:solidFill>
              <a:latin typeface="TT Interphases"/>
              <a:ea typeface="+mn-ea"/>
              <a:cs typeface="+mn-cs"/>
            </a:rPr>
            <a:t>Physiotherapy</a:t>
          </a:r>
          <a:r>
            <a:rPr lang="lt-LT" dirty="0">
              <a:solidFill>
                <a:srgbClr val="000000"/>
              </a:solidFill>
              <a:latin typeface="TT Interphases"/>
              <a:ea typeface="+mn-ea"/>
              <a:cs typeface="+mn-cs"/>
            </a:rPr>
            <a:t> </a:t>
          </a:r>
          <a:r>
            <a:rPr lang="lt-LT" dirty="0" err="1">
              <a:solidFill>
                <a:srgbClr val="000000"/>
              </a:solidFill>
              <a:latin typeface="TT Interphases"/>
              <a:ea typeface="+mn-ea"/>
              <a:cs typeface="+mn-cs"/>
            </a:rPr>
            <a:t>and</a:t>
          </a:r>
          <a:r>
            <a:rPr lang="lt-LT" dirty="0">
              <a:solidFill>
                <a:srgbClr val="000000"/>
              </a:solidFill>
              <a:latin typeface="TT Interphases"/>
              <a:ea typeface="+mn-ea"/>
              <a:cs typeface="+mn-cs"/>
            </a:rPr>
            <a:t> </a:t>
          </a:r>
          <a:r>
            <a:rPr lang="lt-LT" dirty="0" err="1">
              <a:solidFill>
                <a:srgbClr val="000000"/>
              </a:solidFill>
              <a:latin typeface="TT Interphases"/>
              <a:ea typeface="+mn-ea"/>
              <a:cs typeface="+mn-cs"/>
            </a:rPr>
            <a:t>Rehabilitation</a:t>
          </a:r>
          <a:r>
            <a:rPr lang="lt-LT" dirty="0">
              <a:solidFill>
                <a:srgbClr val="000000"/>
              </a:solidFill>
              <a:latin typeface="TT Interphases"/>
              <a:ea typeface="+mn-ea"/>
              <a:cs typeface="+mn-cs"/>
            </a:rPr>
            <a:t> (CK4Stim)</a:t>
          </a:r>
          <a:endParaRPr lang="en-GB" dirty="0"/>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p>
      </dgm:t>
    </dgm:pt>
    <dgm:pt modelId="{B01817A5-BDB2-854D-B28E-62E45F7C7205}" type="parTrans" cxnId="{76CEB797-E96B-EF47-A634-D59902124499}">
      <dgm:prSet/>
      <dgm:spPr/>
      <dgm:t>
        <a:bodyPr/>
        <a:lstStyle/>
        <a:p>
          <a:endParaRPr lang="en-GB"/>
        </a:p>
      </dgm:t>
    </dgm:pt>
    <dgm:pt modelId="{D60BC827-7AA3-C641-B7EF-68D00F8C59FE}" type="sibTrans" cxnId="{76CEB797-E96B-EF47-A634-D59902124499}">
      <dgm:prSet/>
      <dgm:spPr/>
      <dgm:t>
        <a:bodyPr/>
        <a:lstStyle/>
        <a:p>
          <a:endParaRPr lang="en-GB"/>
        </a:p>
      </dgm:t>
    </dgm:pt>
    <dgm:pt modelId="{06638616-EABC-0841-831D-D813D5A861CF}" type="pres">
      <dgm:prSet presAssocID="{D7CEB3F5-9CA1-8E4C-8FC6-393D37A4EAB3}" presName="Name0" presStyleCnt="0">
        <dgm:presLayoutVars>
          <dgm:chMax val="7"/>
          <dgm:dir/>
          <dgm:animLvl val="lvl"/>
          <dgm:resizeHandles val="exact"/>
        </dgm:presLayoutVars>
      </dgm:prSet>
      <dgm:spPr/>
    </dgm:pt>
    <dgm:pt modelId="{36381FD8-7F87-4E41-913D-C91CB4DBEAB9}" type="pres">
      <dgm:prSet presAssocID="{CA06B3D1-E5A3-8E40-B56C-2C400386249B}" presName="circle1" presStyleLbl="node1" presStyleIdx="0" presStyleCnt="3"/>
      <dgm:spPr/>
    </dgm:pt>
    <dgm:pt modelId="{4A8C0E7F-A8D4-8348-93E0-036E77C985B4}" type="pres">
      <dgm:prSet presAssocID="{CA06B3D1-E5A3-8E40-B56C-2C400386249B}" presName="space" presStyleCnt="0"/>
      <dgm:spPr/>
    </dgm:pt>
    <dgm:pt modelId="{13EBC26F-F917-EF45-9E50-EE69C896C1AA}" type="pres">
      <dgm:prSet presAssocID="{CA06B3D1-E5A3-8E40-B56C-2C400386249B}" presName="rect1" presStyleLbl="alignAcc1" presStyleIdx="0" presStyleCnt="3" custLinFactNeighborY="1124"/>
      <dgm:spPr/>
    </dgm:pt>
    <dgm:pt modelId="{09B21769-5401-0440-9308-8BBC19B01050}" type="pres">
      <dgm:prSet presAssocID="{8BA99931-50A0-B64D-85B5-95BB40B98C62}" presName="vertSpace2" presStyleLbl="node1" presStyleIdx="0" presStyleCnt="3"/>
      <dgm:spPr/>
    </dgm:pt>
    <dgm:pt modelId="{1444CB27-7DE2-784F-8A61-06DE537F0710}" type="pres">
      <dgm:prSet presAssocID="{8BA99931-50A0-B64D-85B5-95BB40B98C62}" presName="circle2" presStyleLbl="node1" presStyleIdx="1" presStyleCnt="3"/>
      <dgm:spPr/>
    </dgm:pt>
    <dgm:pt modelId="{66718131-50C4-F945-8439-8BC20A884CB0}" type="pres">
      <dgm:prSet presAssocID="{8BA99931-50A0-B64D-85B5-95BB40B98C62}" presName="rect2" presStyleLbl="alignAcc1" presStyleIdx="1" presStyleCnt="3" custLinFactNeighborX="893"/>
      <dgm:spPr/>
    </dgm:pt>
    <dgm:pt modelId="{A932FDEC-1D19-124D-BB9F-272FB1B74594}" type="pres">
      <dgm:prSet presAssocID="{8AF9769F-02A3-7B4D-8E82-22F37BB81C98}" presName="vertSpace3" presStyleLbl="node1" presStyleIdx="1" presStyleCnt="3"/>
      <dgm:spPr/>
    </dgm:pt>
    <dgm:pt modelId="{894C7646-5D0F-AA4D-ADDD-3EFF2250B387}" type="pres">
      <dgm:prSet presAssocID="{8AF9769F-02A3-7B4D-8E82-22F37BB81C98}" presName="circle3" presStyleLbl="node1" presStyleIdx="2" presStyleCnt="3"/>
      <dgm:spPr/>
    </dgm:pt>
    <dgm:pt modelId="{D22656A2-5E15-FD47-A2B7-814D74282CA3}" type="pres">
      <dgm:prSet presAssocID="{8AF9769F-02A3-7B4D-8E82-22F37BB81C98}" presName="rect3" presStyleLbl="alignAcc1" presStyleIdx="2" presStyleCnt="3"/>
      <dgm:spPr/>
    </dgm:pt>
    <dgm:pt modelId="{22A0D980-1B45-AE4A-A019-5463BCA22262}" type="pres">
      <dgm:prSet presAssocID="{CA06B3D1-E5A3-8E40-B56C-2C400386249B}" presName="rect1ParTx" presStyleLbl="alignAcc1" presStyleIdx="2" presStyleCnt="3">
        <dgm:presLayoutVars>
          <dgm:chMax val="1"/>
          <dgm:bulletEnabled val="1"/>
        </dgm:presLayoutVars>
      </dgm:prSet>
      <dgm:spPr/>
    </dgm:pt>
    <dgm:pt modelId="{66328E7F-D0B7-8A49-A7D0-920C65A062E3}" type="pres">
      <dgm:prSet presAssocID="{CA06B3D1-E5A3-8E40-B56C-2C400386249B}" presName="rect1ChTx" presStyleLbl="alignAcc1" presStyleIdx="2" presStyleCnt="3">
        <dgm:presLayoutVars>
          <dgm:bulletEnabled val="1"/>
        </dgm:presLayoutVars>
      </dgm:prSet>
      <dgm:spPr/>
    </dgm:pt>
    <dgm:pt modelId="{91715F79-82CB-CD4D-9E97-4E98465566E8}" type="pres">
      <dgm:prSet presAssocID="{8BA99931-50A0-B64D-85B5-95BB40B98C62}" presName="rect2ParTx" presStyleLbl="alignAcc1" presStyleIdx="2" presStyleCnt="3">
        <dgm:presLayoutVars>
          <dgm:chMax val="1"/>
          <dgm:bulletEnabled val="1"/>
        </dgm:presLayoutVars>
      </dgm:prSet>
      <dgm:spPr/>
    </dgm:pt>
    <dgm:pt modelId="{FA709497-FBE4-E145-BB66-3C81701676C1}" type="pres">
      <dgm:prSet presAssocID="{8BA99931-50A0-B64D-85B5-95BB40B98C62}" presName="rect2ChTx" presStyleLbl="alignAcc1" presStyleIdx="2" presStyleCnt="3">
        <dgm:presLayoutVars>
          <dgm:bulletEnabled val="1"/>
        </dgm:presLayoutVars>
      </dgm:prSet>
      <dgm:spPr/>
    </dgm:pt>
    <dgm:pt modelId="{74CBFAA1-2F77-9A41-908E-EA2078B7C884}" type="pres">
      <dgm:prSet presAssocID="{8AF9769F-02A3-7B4D-8E82-22F37BB81C98}" presName="rect3ParTx" presStyleLbl="alignAcc1" presStyleIdx="2" presStyleCnt="3">
        <dgm:presLayoutVars>
          <dgm:chMax val="1"/>
          <dgm:bulletEnabled val="1"/>
        </dgm:presLayoutVars>
      </dgm:prSet>
      <dgm:spPr/>
    </dgm:pt>
    <dgm:pt modelId="{19B4124B-4C05-7A4A-9055-C95EE9A45E86}" type="pres">
      <dgm:prSet presAssocID="{8AF9769F-02A3-7B4D-8E82-22F37BB81C98}" presName="rect3ChTx" presStyleLbl="alignAcc1" presStyleIdx="2" presStyleCnt="3">
        <dgm:presLayoutVars>
          <dgm:bulletEnabled val="1"/>
        </dgm:presLayoutVars>
      </dgm:prSet>
      <dgm:spPr/>
    </dgm:pt>
  </dgm:ptLst>
  <dgm:cxnLst>
    <dgm:cxn modelId="{47020A03-387D-584C-B36F-2D72F24EA0BB}" srcId="{D7CEB3F5-9CA1-8E4C-8FC6-393D37A4EAB3}" destId="{CA06B3D1-E5A3-8E40-B56C-2C400386249B}" srcOrd="0" destOrd="0" parTransId="{6E4D5461-BA4B-B14C-8E5C-B37A642A8F99}" sibTransId="{185C6C0B-9510-C144-8DAD-750BC00FC3B1}"/>
    <dgm:cxn modelId="{D89C6C04-56B6-194E-939C-93B27F8E74EF}" type="presOf" srcId="{1F338C88-1552-A049-A624-56D09FBDE52E}" destId="{FA709497-FBE4-E145-BB66-3C81701676C1}" srcOrd="0" destOrd="0" presId="urn:microsoft.com/office/officeart/2005/8/layout/target3"/>
    <dgm:cxn modelId="{756C7B16-D6F7-3A43-9AC9-41725D00A36F}" srcId="{8BA99931-50A0-B64D-85B5-95BB40B98C62}" destId="{1F338C88-1552-A049-A624-56D09FBDE52E}" srcOrd="0" destOrd="0" parTransId="{41636C8B-798C-7446-8E2E-16D02E00AFB8}" sibTransId="{60E3AF87-7AD9-4B43-9224-D7E8D5F19686}"/>
    <dgm:cxn modelId="{2BDB741D-22DD-6240-A125-397F2CB29B18}" srcId="{8BA99931-50A0-B64D-85B5-95BB40B98C62}" destId="{1A6C7BC1-3E71-B74B-BCAD-2CC268929FC9}" srcOrd="1" destOrd="0" parTransId="{2ED6DC23-D6E7-1740-9C3D-911E5AED2282}" sibTransId="{DBFB41F0-34EE-2149-BBCC-0731F707DEAF}"/>
    <dgm:cxn modelId="{FEFC942C-801A-204A-817F-BCC96CAD2818}" type="presOf" srcId="{778B026A-FA76-5E42-841D-77A87797335C}" destId="{19B4124B-4C05-7A4A-9055-C95EE9A45E86}" srcOrd="0" destOrd="1" presId="urn:microsoft.com/office/officeart/2005/8/layout/target3"/>
    <dgm:cxn modelId="{532CB240-9E94-824D-B3DD-CF8B630DCB12}" type="presOf" srcId="{1A6C7BC1-3E71-B74B-BCAD-2CC268929FC9}" destId="{FA709497-FBE4-E145-BB66-3C81701676C1}" srcOrd="0" destOrd="1" presId="urn:microsoft.com/office/officeart/2005/8/layout/target3"/>
    <dgm:cxn modelId="{26445F43-7719-A244-ACAD-9B218BBA681D}" type="presOf" srcId="{8BA99931-50A0-B64D-85B5-95BB40B98C62}" destId="{66718131-50C4-F945-8439-8BC20A884CB0}" srcOrd="0" destOrd="0" presId="urn:microsoft.com/office/officeart/2005/8/layout/target3"/>
    <dgm:cxn modelId="{88602358-BD03-F14F-B9EC-A05A065372DA}" srcId="{8AF9769F-02A3-7B4D-8E82-22F37BB81C98}" destId="{D9F716DD-E670-0249-96B5-7CFCAE09545E}" srcOrd="0" destOrd="0" parTransId="{2F3B1C27-AEE8-BE41-AF18-962A114F4642}" sibTransId="{09C815CC-1AC4-2645-9C04-43843225CAF5}"/>
    <dgm:cxn modelId="{D1313E5B-45D4-3B4C-BA1C-95D5FBC0B636}" srcId="{8AF9769F-02A3-7B4D-8E82-22F37BB81C98}" destId="{778B026A-FA76-5E42-841D-77A87797335C}" srcOrd="1" destOrd="0" parTransId="{8DDC3CB4-D012-454F-863D-E4422342E04F}" sibTransId="{650EE8DB-372E-1347-93A9-6BBC7F7237E4}"/>
    <dgm:cxn modelId="{6459DA6C-7BED-DF40-B78B-16BF7C5FF858}" type="presOf" srcId="{D3A164C9-A9DD-1043-97D8-7C34F61D9204}" destId="{66328E7F-D0B7-8A49-A7D0-920C65A062E3}" srcOrd="0" destOrd="1" presId="urn:microsoft.com/office/officeart/2005/8/layout/target3"/>
    <dgm:cxn modelId="{19016177-ED25-E347-AD54-E465523DB2CC}" srcId="{D7CEB3F5-9CA1-8E4C-8FC6-393D37A4EAB3}" destId="{8BA99931-50A0-B64D-85B5-95BB40B98C62}" srcOrd="1" destOrd="0" parTransId="{879C8A18-4769-4240-9CEB-9D0816007825}" sibTransId="{1003F56B-5D7D-EB46-9945-D7EF0A334330}"/>
    <dgm:cxn modelId="{BC552D8E-E9F6-B448-B934-5FADACBEA8B2}" srcId="{D7CEB3F5-9CA1-8E4C-8FC6-393D37A4EAB3}" destId="{8AF9769F-02A3-7B4D-8E82-22F37BB81C98}" srcOrd="2" destOrd="0" parTransId="{2F24650D-C5F0-3D46-854B-75D37905C599}" sibTransId="{16A578B0-DD74-B449-B14E-56F9CC967FD0}"/>
    <dgm:cxn modelId="{630D598F-6DE5-7A47-99A9-3D15AAB7E27A}" type="presOf" srcId="{CA06B3D1-E5A3-8E40-B56C-2C400386249B}" destId="{13EBC26F-F917-EF45-9E50-EE69C896C1AA}" srcOrd="0" destOrd="0" presId="urn:microsoft.com/office/officeart/2005/8/layout/target3"/>
    <dgm:cxn modelId="{E2DC9F95-D050-994D-A138-9468A33849C9}" type="presOf" srcId="{8AF9769F-02A3-7B4D-8E82-22F37BB81C98}" destId="{74CBFAA1-2F77-9A41-908E-EA2078B7C884}" srcOrd="1" destOrd="0" presId="urn:microsoft.com/office/officeart/2005/8/layout/target3"/>
    <dgm:cxn modelId="{76CEB797-E96B-EF47-A634-D59902124499}" srcId="{8BA99931-50A0-B64D-85B5-95BB40B98C62}" destId="{C0A87814-F24A-6742-B5A1-9A422DD4FFDB}" srcOrd="3" destOrd="0" parTransId="{B01817A5-BDB2-854D-B28E-62E45F7C7205}" sibTransId="{D60BC827-7AA3-C641-B7EF-68D00F8C59FE}"/>
    <dgm:cxn modelId="{05E11D9A-47BD-C34C-9F1D-C10916028868}" type="presOf" srcId="{D9F716DD-E670-0249-96B5-7CFCAE09545E}" destId="{19B4124B-4C05-7A4A-9055-C95EE9A45E86}" srcOrd="0" destOrd="0" presId="urn:microsoft.com/office/officeart/2005/8/layout/target3"/>
    <dgm:cxn modelId="{0850959C-A245-6E42-A6FE-E0B504897400}" srcId="{CA06B3D1-E5A3-8E40-B56C-2C400386249B}" destId="{D3A164C9-A9DD-1043-97D8-7C34F61D9204}" srcOrd="1" destOrd="0" parTransId="{E13804B0-0D79-964B-BE8A-18161E6C2F6F}" sibTransId="{98D50031-28A0-A742-9E40-48126CB38B18}"/>
    <dgm:cxn modelId="{3D8B27AB-81E4-F64D-B0A0-E89E4C1DC245}" srcId="{CA06B3D1-E5A3-8E40-B56C-2C400386249B}" destId="{66743EE0-1C39-DA4D-8074-8836AA62879C}" srcOrd="0" destOrd="0" parTransId="{0A845688-FAAB-3D4A-A080-212BFDE731AF}" sibTransId="{4B4D5954-6C88-CD4C-863D-35705F2039AB}"/>
    <dgm:cxn modelId="{9BD6A6BB-BC70-A74B-BB09-C2B82965473C}" srcId="{8BA99931-50A0-B64D-85B5-95BB40B98C62}" destId="{B3510750-80C0-CE45-90CF-9E89D3115FF7}" srcOrd="2" destOrd="0" parTransId="{62F0877A-C18A-8140-B949-9FA9A9165E41}" sibTransId="{9BF6DEE7-3050-4445-8C61-C7020B170B3B}"/>
    <dgm:cxn modelId="{70F35FC6-3359-D948-8999-309070D96369}" type="presOf" srcId="{C0A87814-F24A-6742-B5A1-9A422DD4FFDB}" destId="{FA709497-FBE4-E145-BB66-3C81701676C1}" srcOrd="0" destOrd="3" presId="urn:microsoft.com/office/officeart/2005/8/layout/target3"/>
    <dgm:cxn modelId="{EBC6E6CB-8EFC-7447-9BF9-6EA896D1CDC6}" type="presOf" srcId="{66743EE0-1C39-DA4D-8074-8836AA62879C}" destId="{66328E7F-D0B7-8A49-A7D0-920C65A062E3}" srcOrd="0" destOrd="0" presId="urn:microsoft.com/office/officeart/2005/8/layout/target3"/>
    <dgm:cxn modelId="{13C656E2-9FD7-5F44-8C70-A4C8AC0FA640}" type="presOf" srcId="{CA06B3D1-E5A3-8E40-B56C-2C400386249B}" destId="{22A0D980-1B45-AE4A-A019-5463BCA22262}" srcOrd="1" destOrd="0" presId="urn:microsoft.com/office/officeart/2005/8/layout/target3"/>
    <dgm:cxn modelId="{662DDBE4-5809-B34B-91C6-FBEC76CC4006}" type="presOf" srcId="{8AF9769F-02A3-7B4D-8E82-22F37BB81C98}" destId="{D22656A2-5E15-FD47-A2B7-814D74282CA3}" srcOrd="0" destOrd="0" presId="urn:microsoft.com/office/officeart/2005/8/layout/target3"/>
    <dgm:cxn modelId="{035D29EB-2387-4C48-AAE5-BE24560F0DDE}" type="presOf" srcId="{B3510750-80C0-CE45-90CF-9E89D3115FF7}" destId="{FA709497-FBE4-E145-BB66-3C81701676C1}" srcOrd="0" destOrd="2" presId="urn:microsoft.com/office/officeart/2005/8/layout/target3"/>
    <dgm:cxn modelId="{D88CF4F7-7911-D148-BB95-7432F4B6EFAB}" type="presOf" srcId="{D7CEB3F5-9CA1-8E4C-8FC6-393D37A4EAB3}" destId="{06638616-EABC-0841-831D-D813D5A861CF}" srcOrd="0" destOrd="0" presId="urn:microsoft.com/office/officeart/2005/8/layout/target3"/>
    <dgm:cxn modelId="{534E45FE-E3A4-E24F-8172-B46E6131C562}" type="presOf" srcId="{8BA99931-50A0-B64D-85B5-95BB40B98C62}" destId="{91715F79-82CB-CD4D-9E97-4E98465566E8}" srcOrd="1" destOrd="0" presId="urn:microsoft.com/office/officeart/2005/8/layout/target3"/>
    <dgm:cxn modelId="{F16D008E-529F-0F43-AF4F-5D79F9FA4449}" type="presParOf" srcId="{06638616-EABC-0841-831D-D813D5A861CF}" destId="{36381FD8-7F87-4E41-913D-C91CB4DBEAB9}" srcOrd="0" destOrd="0" presId="urn:microsoft.com/office/officeart/2005/8/layout/target3"/>
    <dgm:cxn modelId="{B28D8848-84DF-BB45-B382-1723369074B0}" type="presParOf" srcId="{06638616-EABC-0841-831D-D813D5A861CF}" destId="{4A8C0E7F-A8D4-8348-93E0-036E77C985B4}" srcOrd="1" destOrd="0" presId="urn:microsoft.com/office/officeart/2005/8/layout/target3"/>
    <dgm:cxn modelId="{08910347-54A7-BA4E-AC63-96D3BC75966E}" type="presParOf" srcId="{06638616-EABC-0841-831D-D813D5A861CF}" destId="{13EBC26F-F917-EF45-9E50-EE69C896C1AA}" srcOrd="2" destOrd="0" presId="urn:microsoft.com/office/officeart/2005/8/layout/target3"/>
    <dgm:cxn modelId="{BC4BC73D-61D6-EF42-9A9F-65C04074576E}" type="presParOf" srcId="{06638616-EABC-0841-831D-D813D5A861CF}" destId="{09B21769-5401-0440-9308-8BBC19B01050}" srcOrd="3" destOrd="0" presId="urn:microsoft.com/office/officeart/2005/8/layout/target3"/>
    <dgm:cxn modelId="{F7DBACC1-E8E4-DA41-AC66-B0336EECE2D9}" type="presParOf" srcId="{06638616-EABC-0841-831D-D813D5A861CF}" destId="{1444CB27-7DE2-784F-8A61-06DE537F0710}" srcOrd="4" destOrd="0" presId="urn:microsoft.com/office/officeart/2005/8/layout/target3"/>
    <dgm:cxn modelId="{48B7B750-7B3C-3145-B378-42AE34FFFF5E}" type="presParOf" srcId="{06638616-EABC-0841-831D-D813D5A861CF}" destId="{66718131-50C4-F945-8439-8BC20A884CB0}" srcOrd="5" destOrd="0" presId="urn:microsoft.com/office/officeart/2005/8/layout/target3"/>
    <dgm:cxn modelId="{588343B1-E808-0541-BC3D-29BC0C765ABF}" type="presParOf" srcId="{06638616-EABC-0841-831D-D813D5A861CF}" destId="{A932FDEC-1D19-124D-BB9F-272FB1B74594}" srcOrd="6" destOrd="0" presId="urn:microsoft.com/office/officeart/2005/8/layout/target3"/>
    <dgm:cxn modelId="{E7223CF6-2589-E24F-90F5-900CD0EA42DD}" type="presParOf" srcId="{06638616-EABC-0841-831D-D813D5A861CF}" destId="{894C7646-5D0F-AA4D-ADDD-3EFF2250B387}" srcOrd="7" destOrd="0" presId="urn:microsoft.com/office/officeart/2005/8/layout/target3"/>
    <dgm:cxn modelId="{229323DA-1725-C84B-99FD-5D8BCFA4199C}" type="presParOf" srcId="{06638616-EABC-0841-831D-D813D5A861CF}" destId="{D22656A2-5E15-FD47-A2B7-814D74282CA3}" srcOrd="8" destOrd="0" presId="urn:microsoft.com/office/officeart/2005/8/layout/target3"/>
    <dgm:cxn modelId="{BBE1ECC4-4C10-9B41-BDF4-FF1F7D57CE02}" type="presParOf" srcId="{06638616-EABC-0841-831D-D813D5A861CF}" destId="{22A0D980-1B45-AE4A-A019-5463BCA22262}" srcOrd="9" destOrd="0" presId="urn:microsoft.com/office/officeart/2005/8/layout/target3"/>
    <dgm:cxn modelId="{C4FF59EE-4447-1848-9AD1-9D22A1105C3E}" type="presParOf" srcId="{06638616-EABC-0841-831D-D813D5A861CF}" destId="{66328E7F-D0B7-8A49-A7D0-920C65A062E3}" srcOrd="10" destOrd="0" presId="urn:microsoft.com/office/officeart/2005/8/layout/target3"/>
    <dgm:cxn modelId="{0118F8F5-EF2A-A347-9466-28FD8DDCF1EC}" type="presParOf" srcId="{06638616-EABC-0841-831D-D813D5A861CF}" destId="{91715F79-82CB-CD4D-9E97-4E98465566E8}" srcOrd="11" destOrd="0" presId="urn:microsoft.com/office/officeart/2005/8/layout/target3"/>
    <dgm:cxn modelId="{888CC2E4-2CA9-5342-8457-C7E3FE7B294B}" type="presParOf" srcId="{06638616-EABC-0841-831D-D813D5A861CF}" destId="{FA709497-FBE4-E145-BB66-3C81701676C1}" srcOrd="12" destOrd="0" presId="urn:microsoft.com/office/officeart/2005/8/layout/target3"/>
    <dgm:cxn modelId="{9F63DECE-FC86-0E4B-84D1-852128349EAD}" type="presParOf" srcId="{06638616-EABC-0841-831D-D813D5A861CF}" destId="{74CBFAA1-2F77-9A41-908E-EA2078B7C884}" srcOrd="13" destOrd="0" presId="urn:microsoft.com/office/officeart/2005/8/layout/target3"/>
    <dgm:cxn modelId="{9E1EAB1D-BB13-E74B-8215-B6C793E9BFD8}" type="presParOf" srcId="{06638616-EABC-0841-831D-D813D5A861CF}" destId="{19B4124B-4C05-7A4A-9055-C95EE9A45E86}" srcOrd="14" destOrd="0" presId="urn:microsoft.com/office/officeart/2005/8/layout/targe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86021BE-2EE1-B34B-9960-0912ABDDBB3D}" type="doc">
      <dgm:prSet loTypeId="urn:microsoft.com/office/officeart/2005/8/layout/radial4" loCatId="" qsTypeId="urn:microsoft.com/office/officeart/2005/8/quickstyle/simple1" qsCatId="simple" csTypeId="urn:microsoft.com/office/officeart/2005/8/colors/accent1_2" csCatId="accent1" phldr="1"/>
      <dgm:spPr/>
      <dgm:t>
        <a:bodyPr/>
        <a:lstStyle/>
        <a:p>
          <a:endParaRPr lang="en-GB"/>
        </a:p>
      </dgm:t>
    </dgm:pt>
    <dgm:pt modelId="{40A0EC03-6C67-8F44-B8C1-DF78417E3A5A}">
      <dgm:prSet phldrT="[Text]"/>
      <dgm:spPr/>
      <dgm:t>
        <a:bodyPr/>
        <a:lstStyle/>
        <a:p>
          <a:r>
            <a:rPr lang="en-GB" dirty="0" err="1"/>
            <a:t>Mecenatų</a:t>
          </a:r>
          <a:r>
            <a:rPr lang="en-GB" dirty="0"/>
            <a:t> </a:t>
          </a:r>
          <a:r>
            <a:rPr lang="en-GB" dirty="0" err="1"/>
            <a:t>fondas</a:t>
          </a:r>
          <a:r>
            <a:rPr lang="en-GB" dirty="0"/>
            <a:t> </a:t>
          </a:r>
        </a:p>
        <a:p>
          <a:r>
            <a:rPr lang="en-GB" dirty="0"/>
            <a:t>50 </a:t>
          </a:r>
          <a:r>
            <a:rPr lang="en-GB" dirty="0" err="1"/>
            <a:t>tūkst</a:t>
          </a:r>
          <a:r>
            <a:rPr lang="en-GB" dirty="0"/>
            <a:t>. </a:t>
          </a:r>
          <a:r>
            <a:rPr lang="en-GB" dirty="0" err="1"/>
            <a:t>Eur</a:t>
          </a:r>
          <a:r>
            <a:rPr lang="en-GB" dirty="0"/>
            <a:t> (</a:t>
          </a:r>
          <a:r>
            <a:rPr lang="en-GB" dirty="0" err="1"/>
            <a:t>plg</a:t>
          </a:r>
          <a:r>
            <a:rPr lang="en-GB" dirty="0"/>
            <a:t>. 2022 m. 20 </a:t>
          </a:r>
          <a:r>
            <a:rPr lang="en-GB" dirty="0" err="1"/>
            <a:t>tūkst</a:t>
          </a:r>
          <a:r>
            <a:rPr lang="en-GB" dirty="0"/>
            <a:t>. </a:t>
          </a:r>
          <a:r>
            <a:rPr lang="en-GB" dirty="0" err="1"/>
            <a:t>Eur</a:t>
          </a:r>
          <a:r>
            <a:rPr lang="en-GB" dirty="0"/>
            <a:t>)</a:t>
          </a:r>
        </a:p>
      </dgm:t>
    </dgm:pt>
    <dgm:pt modelId="{D6033A43-2E6B-8F40-8847-73E652DB68D6}" type="parTrans" cxnId="{FA894C9C-AFE6-634C-AD17-D22028EA0F88}">
      <dgm:prSet/>
      <dgm:spPr/>
      <dgm:t>
        <a:bodyPr/>
        <a:lstStyle/>
        <a:p>
          <a:endParaRPr lang="en-GB"/>
        </a:p>
      </dgm:t>
    </dgm:pt>
    <dgm:pt modelId="{C5A8E080-4549-854B-AF0F-6B25C0C7A437}" type="sibTrans" cxnId="{FA894C9C-AFE6-634C-AD17-D22028EA0F88}">
      <dgm:prSet/>
      <dgm:spPr/>
      <dgm:t>
        <a:bodyPr/>
        <a:lstStyle/>
        <a:p>
          <a:endParaRPr lang="en-GB"/>
        </a:p>
      </dgm:t>
    </dgm:pt>
    <dgm:pt modelId="{0EDDB656-FBB7-5043-B68D-2268E4B6BB4D}">
      <dgm:prSet phldrT="[Text]"/>
      <dgm:spPr/>
      <dgm:t>
        <a:bodyPr/>
        <a:lstStyle/>
        <a:p>
          <a:r>
            <a:rPr lang="en-GB" dirty="0" err="1"/>
            <a:t>įmonės</a:t>
          </a:r>
          <a:endParaRPr lang="en-GB" dirty="0"/>
        </a:p>
      </dgm:t>
    </dgm:pt>
    <dgm:pt modelId="{D1F9A505-F76A-0F41-A180-F3CB01B66D45}" type="parTrans" cxnId="{1A35201A-7D17-3544-9347-63D057103A7C}">
      <dgm:prSet/>
      <dgm:spPr/>
      <dgm:t>
        <a:bodyPr/>
        <a:lstStyle/>
        <a:p>
          <a:endParaRPr lang="en-GB"/>
        </a:p>
      </dgm:t>
    </dgm:pt>
    <dgm:pt modelId="{9ED5C340-5862-6E4E-9FD3-BDFFED470E91}" type="sibTrans" cxnId="{1A35201A-7D17-3544-9347-63D057103A7C}">
      <dgm:prSet/>
      <dgm:spPr/>
      <dgm:t>
        <a:bodyPr/>
        <a:lstStyle/>
        <a:p>
          <a:endParaRPr lang="en-GB"/>
        </a:p>
      </dgm:t>
    </dgm:pt>
    <dgm:pt modelId="{BC8891D9-B4AD-8144-B612-B9A75BAD89BC}">
      <dgm:prSet phldrT="[Text]"/>
      <dgm:spPr/>
      <dgm:t>
        <a:bodyPr/>
        <a:lstStyle/>
        <a:p>
          <a:r>
            <a:rPr lang="en-GB" dirty="0" err="1"/>
            <a:t>savivaldybės</a:t>
          </a:r>
          <a:endParaRPr lang="en-GB" dirty="0"/>
        </a:p>
      </dgm:t>
    </dgm:pt>
    <dgm:pt modelId="{B3F35EC9-2A31-734B-97EE-A1F8E55F563A}" type="parTrans" cxnId="{2253B8FA-0536-3442-9586-29086BCD6B8D}">
      <dgm:prSet/>
      <dgm:spPr/>
      <dgm:t>
        <a:bodyPr/>
        <a:lstStyle/>
        <a:p>
          <a:endParaRPr lang="en-GB"/>
        </a:p>
      </dgm:t>
    </dgm:pt>
    <dgm:pt modelId="{1B4CF4C5-3734-5E4E-9E1B-2235F8FA1D42}" type="sibTrans" cxnId="{2253B8FA-0536-3442-9586-29086BCD6B8D}">
      <dgm:prSet/>
      <dgm:spPr/>
      <dgm:t>
        <a:bodyPr/>
        <a:lstStyle/>
        <a:p>
          <a:endParaRPr lang="en-GB"/>
        </a:p>
      </dgm:t>
    </dgm:pt>
    <dgm:pt modelId="{69010AAC-23DB-8443-BB1C-1F62CBD50F42}">
      <dgm:prSet phldrT="[Text]"/>
      <dgm:spPr/>
      <dgm:t>
        <a:bodyPr/>
        <a:lstStyle/>
        <a:p>
          <a:r>
            <a:rPr lang="en-GB" dirty="0" err="1"/>
            <a:t>organizacijos</a:t>
          </a:r>
          <a:endParaRPr lang="en-GB" dirty="0"/>
        </a:p>
      </dgm:t>
    </dgm:pt>
    <dgm:pt modelId="{3F117396-B50F-2A44-AF55-D62738111630}" type="parTrans" cxnId="{55D2B546-5FB6-3D43-A44A-79A68E825A51}">
      <dgm:prSet/>
      <dgm:spPr/>
      <dgm:t>
        <a:bodyPr/>
        <a:lstStyle/>
        <a:p>
          <a:endParaRPr lang="en-GB"/>
        </a:p>
      </dgm:t>
    </dgm:pt>
    <dgm:pt modelId="{52812E7E-C32C-F441-916E-403E42F73C5D}" type="sibTrans" cxnId="{55D2B546-5FB6-3D43-A44A-79A68E825A51}">
      <dgm:prSet/>
      <dgm:spPr/>
      <dgm:t>
        <a:bodyPr/>
        <a:lstStyle/>
        <a:p>
          <a:endParaRPr lang="en-GB"/>
        </a:p>
      </dgm:t>
    </dgm:pt>
    <dgm:pt modelId="{EE1C9990-6A90-8343-B096-8798702C06A0}" type="pres">
      <dgm:prSet presAssocID="{186021BE-2EE1-B34B-9960-0912ABDDBB3D}" presName="cycle" presStyleCnt="0">
        <dgm:presLayoutVars>
          <dgm:chMax val="1"/>
          <dgm:dir/>
          <dgm:animLvl val="ctr"/>
          <dgm:resizeHandles val="exact"/>
        </dgm:presLayoutVars>
      </dgm:prSet>
      <dgm:spPr/>
    </dgm:pt>
    <dgm:pt modelId="{592135E5-50E3-6D43-B2C0-7B283441F473}" type="pres">
      <dgm:prSet presAssocID="{40A0EC03-6C67-8F44-B8C1-DF78417E3A5A}" presName="centerShape" presStyleLbl="node0" presStyleIdx="0" presStyleCnt="1" custScaleX="164503" custScaleY="150162"/>
      <dgm:spPr/>
    </dgm:pt>
    <dgm:pt modelId="{B94A0F28-3F80-BF4B-925F-40D36AC7DFA4}" type="pres">
      <dgm:prSet presAssocID="{D1F9A505-F76A-0F41-A180-F3CB01B66D45}" presName="parTrans" presStyleLbl="bgSibTrans2D1" presStyleIdx="0" presStyleCnt="3"/>
      <dgm:spPr/>
    </dgm:pt>
    <dgm:pt modelId="{B3C7C42B-2FF1-9B42-8340-79B1FFCCE649}" type="pres">
      <dgm:prSet presAssocID="{0EDDB656-FBB7-5043-B68D-2268E4B6BB4D}" presName="node" presStyleLbl="node1" presStyleIdx="0" presStyleCnt="3">
        <dgm:presLayoutVars>
          <dgm:bulletEnabled val="1"/>
        </dgm:presLayoutVars>
      </dgm:prSet>
      <dgm:spPr/>
    </dgm:pt>
    <dgm:pt modelId="{116181A2-BC90-DA40-97C7-9A0E67930ED3}" type="pres">
      <dgm:prSet presAssocID="{B3F35EC9-2A31-734B-97EE-A1F8E55F563A}" presName="parTrans" presStyleLbl="bgSibTrans2D1" presStyleIdx="1" presStyleCnt="3"/>
      <dgm:spPr/>
    </dgm:pt>
    <dgm:pt modelId="{EB8FF715-3F16-C04A-A771-515E73DB7339}" type="pres">
      <dgm:prSet presAssocID="{BC8891D9-B4AD-8144-B612-B9A75BAD89BC}" presName="node" presStyleLbl="node1" presStyleIdx="1" presStyleCnt="3">
        <dgm:presLayoutVars>
          <dgm:bulletEnabled val="1"/>
        </dgm:presLayoutVars>
      </dgm:prSet>
      <dgm:spPr/>
    </dgm:pt>
    <dgm:pt modelId="{B57D6BBC-E72E-144D-9400-610D89AF1095}" type="pres">
      <dgm:prSet presAssocID="{3F117396-B50F-2A44-AF55-D62738111630}" presName="parTrans" presStyleLbl="bgSibTrans2D1" presStyleIdx="2" presStyleCnt="3"/>
      <dgm:spPr/>
    </dgm:pt>
    <dgm:pt modelId="{E8224E5D-5F53-3649-8F8D-06ABA9BCCA89}" type="pres">
      <dgm:prSet presAssocID="{69010AAC-23DB-8443-BB1C-1F62CBD50F42}" presName="node" presStyleLbl="node1" presStyleIdx="2" presStyleCnt="3">
        <dgm:presLayoutVars>
          <dgm:bulletEnabled val="1"/>
        </dgm:presLayoutVars>
      </dgm:prSet>
      <dgm:spPr/>
    </dgm:pt>
  </dgm:ptLst>
  <dgm:cxnLst>
    <dgm:cxn modelId="{6F8C0915-9539-B34D-BDB6-4EA117CB30F0}" type="presOf" srcId="{BC8891D9-B4AD-8144-B612-B9A75BAD89BC}" destId="{EB8FF715-3F16-C04A-A771-515E73DB7339}" srcOrd="0" destOrd="0" presId="urn:microsoft.com/office/officeart/2005/8/layout/radial4"/>
    <dgm:cxn modelId="{1A35201A-7D17-3544-9347-63D057103A7C}" srcId="{40A0EC03-6C67-8F44-B8C1-DF78417E3A5A}" destId="{0EDDB656-FBB7-5043-B68D-2268E4B6BB4D}" srcOrd="0" destOrd="0" parTransId="{D1F9A505-F76A-0F41-A180-F3CB01B66D45}" sibTransId="{9ED5C340-5862-6E4E-9FD3-BDFFED470E91}"/>
    <dgm:cxn modelId="{99B67821-8608-9B4E-B773-B36C98718671}" type="presOf" srcId="{40A0EC03-6C67-8F44-B8C1-DF78417E3A5A}" destId="{592135E5-50E3-6D43-B2C0-7B283441F473}" srcOrd="0" destOrd="0" presId="urn:microsoft.com/office/officeart/2005/8/layout/radial4"/>
    <dgm:cxn modelId="{71F29124-D7A7-A54C-830B-7A822E67F784}" type="presOf" srcId="{B3F35EC9-2A31-734B-97EE-A1F8E55F563A}" destId="{116181A2-BC90-DA40-97C7-9A0E67930ED3}" srcOrd="0" destOrd="0" presId="urn:microsoft.com/office/officeart/2005/8/layout/radial4"/>
    <dgm:cxn modelId="{AD985B38-95A4-0A44-9699-88B9FC6F9DB8}" type="presOf" srcId="{69010AAC-23DB-8443-BB1C-1F62CBD50F42}" destId="{E8224E5D-5F53-3649-8F8D-06ABA9BCCA89}" srcOrd="0" destOrd="0" presId="urn:microsoft.com/office/officeart/2005/8/layout/radial4"/>
    <dgm:cxn modelId="{55D2B546-5FB6-3D43-A44A-79A68E825A51}" srcId="{40A0EC03-6C67-8F44-B8C1-DF78417E3A5A}" destId="{69010AAC-23DB-8443-BB1C-1F62CBD50F42}" srcOrd="2" destOrd="0" parTransId="{3F117396-B50F-2A44-AF55-D62738111630}" sibTransId="{52812E7E-C32C-F441-916E-403E42F73C5D}"/>
    <dgm:cxn modelId="{4E30E56C-1F64-CF41-A3EB-24CD66980F53}" type="presOf" srcId="{D1F9A505-F76A-0F41-A180-F3CB01B66D45}" destId="{B94A0F28-3F80-BF4B-925F-40D36AC7DFA4}" srcOrd="0" destOrd="0" presId="urn:microsoft.com/office/officeart/2005/8/layout/radial4"/>
    <dgm:cxn modelId="{FA894C9C-AFE6-634C-AD17-D22028EA0F88}" srcId="{186021BE-2EE1-B34B-9960-0912ABDDBB3D}" destId="{40A0EC03-6C67-8F44-B8C1-DF78417E3A5A}" srcOrd="0" destOrd="0" parTransId="{D6033A43-2E6B-8F40-8847-73E652DB68D6}" sibTransId="{C5A8E080-4549-854B-AF0F-6B25C0C7A437}"/>
    <dgm:cxn modelId="{171683B0-2237-874D-AC07-D229F28A0012}" type="presOf" srcId="{0EDDB656-FBB7-5043-B68D-2268E4B6BB4D}" destId="{B3C7C42B-2FF1-9B42-8340-79B1FFCCE649}" srcOrd="0" destOrd="0" presId="urn:microsoft.com/office/officeart/2005/8/layout/radial4"/>
    <dgm:cxn modelId="{612BB8D7-5B37-6348-82AE-FFB278B495C1}" type="presOf" srcId="{186021BE-2EE1-B34B-9960-0912ABDDBB3D}" destId="{EE1C9990-6A90-8343-B096-8798702C06A0}" srcOrd="0" destOrd="0" presId="urn:microsoft.com/office/officeart/2005/8/layout/radial4"/>
    <dgm:cxn modelId="{7EA2EBE2-DE39-7E4E-82B0-566A30F55EDD}" type="presOf" srcId="{3F117396-B50F-2A44-AF55-D62738111630}" destId="{B57D6BBC-E72E-144D-9400-610D89AF1095}" srcOrd="0" destOrd="0" presId="urn:microsoft.com/office/officeart/2005/8/layout/radial4"/>
    <dgm:cxn modelId="{2253B8FA-0536-3442-9586-29086BCD6B8D}" srcId="{40A0EC03-6C67-8F44-B8C1-DF78417E3A5A}" destId="{BC8891D9-B4AD-8144-B612-B9A75BAD89BC}" srcOrd="1" destOrd="0" parTransId="{B3F35EC9-2A31-734B-97EE-A1F8E55F563A}" sibTransId="{1B4CF4C5-3734-5E4E-9E1B-2235F8FA1D42}"/>
    <dgm:cxn modelId="{295A3758-EC8E-554B-AE75-4ED38416A82F}" type="presParOf" srcId="{EE1C9990-6A90-8343-B096-8798702C06A0}" destId="{592135E5-50E3-6D43-B2C0-7B283441F473}" srcOrd="0" destOrd="0" presId="urn:microsoft.com/office/officeart/2005/8/layout/radial4"/>
    <dgm:cxn modelId="{22184AFC-D7A9-CF40-9905-BDE85E874AA5}" type="presParOf" srcId="{EE1C9990-6A90-8343-B096-8798702C06A0}" destId="{B94A0F28-3F80-BF4B-925F-40D36AC7DFA4}" srcOrd="1" destOrd="0" presId="urn:microsoft.com/office/officeart/2005/8/layout/radial4"/>
    <dgm:cxn modelId="{402DE760-8B59-A545-B88F-754B5582C833}" type="presParOf" srcId="{EE1C9990-6A90-8343-B096-8798702C06A0}" destId="{B3C7C42B-2FF1-9B42-8340-79B1FFCCE649}" srcOrd="2" destOrd="0" presId="urn:microsoft.com/office/officeart/2005/8/layout/radial4"/>
    <dgm:cxn modelId="{07D08D00-6624-114C-BA0A-F5B00855C508}" type="presParOf" srcId="{EE1C9990-6A90-8343-B096-8798702C06A0}" destId="{116181A2-BC90-DA40-97C7-9A0E67930ED3}" srcOrd="3" destOrd="0" presId="urn:microsoft.com/office/officeart/2005/8/layout/radial4"/>
    <dgm:cxn modelId="{44A401BA-D5B5-CF43-8AF6-A039FDAE5ADE}" type="presParOf" srcId="{EE1C9990-6A90-8343-B096-8798702C06A0}" destId="{EB8FF715-3F16-C04A-A771-515E73DB7339}" srcOrd="4" destOrd="0" presId="urn:microsoft.com/office/officeart/2005/8/layout/radial4"/>
    <dgm:cxn modelId="{FF80095C-F156-3147-9EF5-5D9CEE4E5CED}" type="presParOf" srcId="{EE1C9990-6A90-8343-B096-8798702C06A0}" destId="{B57D6BBC-E72E-144D-9400-610D89AF1095}" srcOrd="5" destOrd="0" presId="urn:microsoft.com/office/officeart/2005/8/layout/radial4"/>
    <dgm:cxn modelId="{1FD94A54-9657-E147-8AD1-DE71FFD3A152}" type="presParOf" srcId="{EE1C9990-6A90-8343-B096-8798702C06A0}" destId="{E8224E5D-5F53-3649-8F8D-06ABA9BCCA89}" srcOrd="6" destOrd="0" presId="urn:microsoft.com/office/officeart/2005/8/layout/radial4"/>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AEF711-A1D7-644E-B7DC-41A836BC6917}">
      <dsp:nvSpPr>
        <dsp:cNvPr id="0" name=""/>
        <dsp:cNvSpPr/>
      </dsp:nvSpPr>
      <dsp:spPr>
        <a:xfrm>
          <a:off x="5697487" y="3931540"/>
          <a:ext cx="5275308" cy="345985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285750" lvl="1" indent="-285750" algn="r" defTabSz="1244600">
            <a:lnSpc>
              <a:spcPct val="90000"/>
            </a:lnSpc>
            <a:spcBef>
              <a:spcPct val="0"/>
            </a:spcBef>
            <a:spcAft>
              <a:spcPct val="15000"/>
            </a:spcAft>
            <a:buChar char="•"/>
          </a:pPr>
          <a:endParaRPr lang="en-GB" sz="2800" kern="1200" dirty="0"/>
        </a:p>
        <a:p>
          <a:pPr marL="285750" lvl="1" indent="-285750" algn="r" defTabSz="1244600">
            <a:lnSpc>
              <a:spcPct val="90000"/>
            </a:lnSpc>
            <a:spcBef>
              <a:spcPct val="0"/>
            </a:spcBef>
            <a:spcAft>
              <a:spcPct val="15000"/>
            </a:spcAft>
            <a:buChar char="•"/>
          </a:pPr>
          <a:r>
            <a:rPr lang="en-GB" sz="2800" kern="1200" dirty="0" err="1">
              <a:solidFill>
                <a:schemeClr val="tx1"/>
              </a:solidFill>
              <a:latin typeface="+mn-lt"/>
              <a:ea typeface="+mn-ea"/>
              <a:cs typeface="+mn-cs"/>
            </a:rPr>
            <a:t>Registruotų</a:t>
          </a:r>
          <a:r>
            <a:rPr lang="en-GB" sz="2800" kern="1200" dirty="0">
              <a:solidFill>
                <a:schemeClr val="tx1"/>
              </a:solidFill>
              <a:latin typeface="+mn-lt"/>
              <a:ea typeface="+mn-ea"/>
              <a:cs typeface="+mn-cs"/>
            </a:rPr>
            <a:t> </a:t>
          </a:r>
          <a:r>
            <a:rPr lang="en-GB" sz="2800" kern="1200" dirty="0" err="1">
              <a:solidFill>
                <a:schemeClr val="tx1"/>
              </a:solidFill>
              <a:latin typeface="+mn-lt"/>
              <a:ea typeface="+mn-ea"/>
              <a:cs typeface="+mn-cs"/>
            </a:rPr>
            <a:t>Užimtumo</a:t>
          </a:r>
          <a:r>
            <a:rPr lang="en-GB" sz="2800" kern="1200" dirty="0">
              <a:solidFill>
                <a:schemeClr val="tx1"/>
              </a:solidFill>
              <a:latin typeface="+mn-lt"/>
              <a:ea typeface="+mn-ea"/>
              <a:cs typeface="+mn-cs"/>
            </a:rPr>
            <a:t> </a:t>
          </a:r>
          <a:r>
            <a:rPr lang="en-GB" sz="2800" kern="1200" dirty="0" err="1">
              <a:solidFill>
                <a:schemeClr val="tx1"/>
              </a:solidFill>
              <a:latin typeface="+mn-lt"/>
              <a:ea typeface="+mn-ea"/>
              <a:cs typeface="+mn-cs"/>
            </a:rPr>
            <a:t>tarnyboje</a:t>
          </a:r>
          <a:r>
            <a:rPr lang="en-GB" sz="2800" kern="1200" dirty="0">
              <a:solidFill>
                <a:schemeClr val="tx1"/>
              </a:solidFill>
              <a:latin typeface="+mn-lt"/>
              <a:ea typeface="+mn-ea"/>
              <a:cs typeface="+mn-cs"/>
            </a:rPr>
            <a:t> (2022 – 4)</a:t>
          </a:r>
          <a:endParaRPr lang="en-GB" sz="2800" kern="1200" dirty="0">
            <a:latin typeface="+mn-lt"/>
          </a:endParaRPr>
        </a:p>
      </dsp:txBody>
      <dsp:txXfrm>
        <a:off x="7356081" y="4872507"/>
        <a:ext cx="3540712" cy="2442890"/>
      </dsp:txXfrm>
    </dsp:sp>
    <dsp:sp modelId="{641D93D5-3CCB-3F4C-8A91-B8DC0BA218F1}">
      <dsp:nvSpPr>
        <dsp:cNvPr id="0" name=""/>
        <dsp:cNvSpPr/>
      </dsp:nvSpPr>
      <dsp:spPr>
        <a:xfrm>
          <a:off x="263504" y="3952632"/>
          <a:ext cx="4278227" cy="341937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285750" lvl="1" indent="-285750" algn="l" defTabSz="1244600">
            <a:lnSpc>
              <a:spcPct val="90000"/>
            </a:lnSpc>
            <a:spcBef>
              <a:spcPct val="0"/>
            </a:spcBef>
            <a:spcAft>
              <a:spcPct val="15000"/>
            </a:spcAft>
            <a:buChar char="•"/>
          </a:pPr>
          <a:endParaRPr lang="en-GB" sz="2800" kern="1200" dirty="0"/>
        </a:p>
        <a:p>
          <a:pPr marL="285750" lvl="1" indent="-285750" algn="l" defTabSz="1244600">
            <a:lnSpc>
              <a:spcPct val="90000"/>
            </a:lnSpc>
            <a:spcBef>
              <a:spcPct val="0"/>
            </a:spcBef>
            <a:spcAft>
              <a:spcPct val="15000"/>
            </a:spcAft>
            <a:buChar char="•"/>
          </a:pPr>
          <a:r>
            <a:rPr lang="en-GB" sz="2800" kern="1200" dirty="0" err="1">
              <a:solidFill>
                <a:schemeClr val="tx1"/>
              </a:solidFill>
              <a:latin typeface="+mn-lt"/>
              <a:ea typeface="+mn-ea"/>
              <a:cs typeface="+mn-cs"/>
            </a:rPr>
            <a:t>Tęsiančių</a:t>
          </a:r>
          <a:r>
            <a:rPr lang="en-GB" sz="2800" kern="1200" dirty="0">
              <a:solidFill>
                <a:schemeClr val="tx1"/>
              </a:solidFill>
              <a:latin typeface="+mn-lt"/>
              <a:ea typeface="+mn-ea"/>
              <a:cs typeface="+mn-cs"/>
            </a:rPr>
            <a:t> </a:t>
          </a:r>
          <a:r>
            <a:rPr lang="en-GB" sz="2800" kern="1200" dirty="0" err="1">
              <a:solidFill>
                <a:schemeClr val="tx1"/>
              </a:solidFill>
              <a:latin typeface="+mn-lt"/>
              <a:ea typeface="+mn-ea"/>
              <a:cs typeface="+mn-cs"/>
            </a:rPr>
            <a:t>studijas</a:t>
          </a:r>
          <a:r>
            <a:rPr lang="en-GB" sz="2800" kern="1200" dirty="0">
              <a:solidFill>
                <a:schemeClr val="tx1"/>
              </a:solidFill>
              <a:latin typeface="+mn-lt"/>
              <a:ea typeface="+mn-ea"/>
              <a:cs typeface="+mn-cs"/>
            </a:rPr>
            <a:t> 2022 m. </a:t>
          </a:r>
          <a:r>
            <a:rPr lang="en-GB" sz="2800" kern="1200" dirty="0" err="1">
              <a:solidFill>
                <a:schemeClr val="tx1"/>
              </a:solidFill>
              <a:latin typeface="+mn-lt"/>
              <a:ea typeface="+mn-ea"/>
              <a:cs typeface="+mn-cs"/>
            </a:rPr>
            <a:t>absolventų</a:t>
          </a:r>
          <a:r>
            <a:rPr lang="en-GB" sz="2800" kern="1200" dirty="0">
              <a:solidFill>
                <a:schemeClr val="tx1"/>
              </a:solidFill>
              <a:latin typeface="+mn-lt"/>
              <a:ea typeface="+mn-ea"/>
              <a:cs typeface="+mn-cs"/>
            </a:rPr>
            <a:t> (2022 – 2)</a:t>
          </a:r>
          <a:endParaRPr lang="en-GB" sz="2800" kern="1200" dirty="0">
            <a:latin typeface="+mn-lt"/>
          </a:endParaRPr>
        </a:p>
      </dsp:txBody>
      <dsp:txXfrm>
        <a:off x="338616" y="4882587"/>
        <a:ext cx="2844535" cy="2414304"/>
      </dsp:txXfrm>
    </dsp:sp>
    <dsp:sp modelId="{E93AA720-60CD-1348-8010-516EF83BA49C}">
      <dsp:nvSpPr>
        <dsp:cNvPr id="0" name=""/>
        <dsp:cNvSpPr/>
      </dsp:nvSpPr>
      <dsp:spPr>
        <a:xfrm>
          <a:off x="5661290" y="73251"/>
          <a:ext cx="5347702" cy="358365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285750" lvl="1" indent="-285750" algn="r" defTabSz="1244600">
            <a:lnSpc>
              <a:spcPct val="90000"/>
            </a:lnSpc>
            <a:spcBef>
              <a:spcPct val="0"/>
            </a:spcBef>
            <a:spcAft>
              <a:spcPct val="15000"/>
            </a:spcAft>
            <a:buChar char="•"/>
          </a:pPr>
          <a:r>
            <a:rPr lang="en-GB" sz="2800" kern="1200" dirty="0" err="1">
              <a:solidFill>
                <a:schemeClr val="tx1"/>
              </a:solidFill>
              <a:latin typeface="+mn-lt"/>
              <a:ea typeface="+mn-ea"/>
              <a:cs typeface="+mn-cs"/>
            </a:rPr>
            <a:t>Dirbančių</a:t>
          </a:r>
          <a:r>
            <a:rPr lang="en-GB" sz="2800" kern="1200" dirty="0">
              <a:solidFill>
                <a:schemeClr val="tx1"/>
              </a:solidFill>
              <a:latin typeface="+mn-lt"/>
              <a:ea typeface="+mn-ea"/>
              <a:cs typeface="+mn-cs"/>
            </a:rPr>
            <a:t> </a:t>
          </a:r>
          <a:r>
            <a:rPr lang="en-GB" sz="2800" kern="1200" dirty="0" err="1">
              <a:solidFill>
                <a:schemeClr val="tx1"/>
              </a:solidFill>
              <a:latin typeface="+mn-lt"/>
              <a:ea typeface="+mn-ea"/>
              <a:cs typeface="+mn-cs"/>
            </a:rPr>
            <a:t>aukštojo</a:t>
          </a:r>
          <a:r>
            <a:rPr lang="en-GB" sz="2800" kern="1200" dirty="0">
              <a:solidFill>
                <a:schemeClr val="tx1"/>
              </a:solidFill>
              <a:latin typeface="+mn-lt"/>
              <a:ea typeface="+mn-ea"/>
              <a:cs typeface="+mn-cs"/>
            </a:rPr>
            <a:t> </a:t>
          </a:r>
          <a:r>
            <a:rPr lang="en-GB" sz="2800" kern="1200" dirty="0" err="1">
              <a:solidFill>
                <a:schemeClr val="tx1"/>
              </a:solidFill>
              <a:latin typeface="+mn-lt"/>
              <a:ea typeface="+mn-ea"/>
              <a:cs typeface="+mn-cs"/>
            </a:rPr>
            <a:t>išsilavinimo</a:t>
          </a:r>
          <a:r>
            <a:rPr lang="en-GB" sz="2800" kern="1200" dirty="0">
              <a:solidFill>
                <a:schemeClr val="tx1"/>
              </a:solidFill>
              <a:latin typeface="+mn-lt"/>
              <a:ea typeface="+mn-ea"/>
              <a:cs typeface="+mn-cs"/>
            </a:rPr>
            <a:t> </a:t>
          </a:r>
          <a:r>
            <a:rPr lang="en-GB" sz="2800" kern="1200" dirty="0" err="1">
              <a:solidFill>
                <a:schemeClr val="tx1"/>
              </a:solidFill>
              <a:latin typeface="+mn-lt"/>
              <a:ea typeface="+mn-ea"/>
              <a:cs typeface="+mn-cs"/>
            </a:rPr>
            <a:t>reikalaujantį</a:t>
          </a:r>
          <a:r>
            <a:rPr lang="en-GB" sz="2800" kern="1200" dirty="0">
              <a:solidFill>
                <a:schemeClr val="tx1"/>
              </a:solidFill>
              <a:latin typeface="+mn-lt"/>
              <a:ea typeface="+mn-ea"/>
              <a:cs typeface="+mn-cs"/>
            </a:rPr>
            <a:t> </a:t>
          </a:r>
          <a:r>
            <a:rPr lang="en-GB" sz="2800" kern="1200" dirty="0" err="1">
              <a:solidFill>
                <a:schemeClr val="tx1"/>
              </a:solidFill>
              <a:latin typeface="+mn-lt"/>
              <a:ea typeface="+mn-ea"/>
              <a:cs typeface="+mn-cs"/>
            </a:rPr>
            <a:t>darbą</a:t>
          </a:r>
          <a:r>
            <a:rPr lang="en-GB" sz="2800" kern="1200" dirty="0">
              <a:solidFill>
                <a:schemeClr val="tx1"/>
              </a:solidFill>
              <a:latin typeface="+mn-lt"/>
              <a:ea typeface="+mn-ea"/>
              <a:cs typeface="+mn-cs"/>
            </a:rPr>
            <a:t> (2022 – 54)</a:t>
          </a:r>
          <a:endParaRPr lang="en-GB" sz="2800" kern="1200" dirty="0">
            <a:latin typeface="+mn-lt"/>
          </a:endParaRPr>
        </a:p>
      </dsp:txBody>
      <dsp:txXfrm>
        <a:off x="7344322" y="151972"/>
        <a:ext cx="3585949" cy="2530300"/>
      </dsp:txXfrm>
    </dsp:sp>
    <dsp:sp modelId="{FAFB2414-89B2-854A-B9F4-E0361E676072}">
      <dsp:nvSpPr>
        <dsp:cNvPr id="0" name=""/>
        <dsp:cNvSpPr/>
      </dsp:nvSpPr>
      <dsp:spPr>
        <a:xfrm>
          <a:off x="167003" y="132476"/>
          <a:ext cx="5291016" cy="313456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285750" lvl="1" indent="-285750" algn="l" defTabSz="1422400">
            <a:lnSpc>
              <a:spcPct val="90000"/>
            </a:lnSpc>
            <a:spcBef>
              <a:spcPct val="0"/>
            </a:spcBef>
            <a:spcAft>
              <a:spcPct val="15000"/>
            </a:spcAft>
            <a:buChar char="•"/>
          </a:pPr>
          <a:r>
            <a:rPr lang="en-GB" sz="3200" kern="1200" dirty="0" err="1">
              <a:solidFill>
                <a:schemeClr val="tx1"/>
              </a:solidFill>
              <a:latin typeface="+mn-lt"/>
              <a:ea typeface="+mn-ea"/>
              <a:cs typeface="+mn-cs"/>
            </a:rPr>
            <a:t>Įsidarbinusių</a:t>
          </a:r>
          <a:r>
            <a:rPr lang="en-GB" sz="3200" kern="1200" dirty="0">
              <a:solidFill>
                <a:schemeClr val="tx1"/>
              </a:solidFill>
              <a:latin typeface="+mn-lt"/>
              <a:ea typeface="+mn-ea"/>
              <a:cs typeface="+mn-cs"/>
            </a:rPr>
            <a:t> 2022 m. </a:t>
          </a:r>
          <a:r>
            <a:rPr lang="en-GB" sz="3200" kern="1200" dirty="0" err="1">
              <a:solidFill>
                <a:schemeClr val="tx1"/>
              </a:solidFill>
              <a:latin typeface="+mn-lt"/>
              <a:ea typeface="+mn-ea"/>
              <a:cs typeface="+mn-cs"/>
            </a:rPr>
            <a:t>absolventų</a:t>
          </a:r>
          <a:r>
            <a:rPr lang="en-GB" sz="3200" kern="1200" dirty="0">
              <a:solidFill>
                <a:schemeClr val="tx1"/>
              </a:solidFill>
              <a:latin typeface="+mn-lt"/>
              <a:ea typeface="+mn-ea"/>
              <a:cs typeface="+mn-cs"/>
            </a:rPr>
            <a:t> (2022 – 75)</a:t>
          </a:r>
        </a:p>
      </dsp:txBody>
      <dsp:txXfrm>
        <a:off x="235859" y="201332"/>
        <a:ext cx="3565999" cy="2213210"/>
      </dsp:txXfrm>
    </dsp:sp>
    <dsp:sp modelId="{E2CA8479-109D-984A-B530-F3178CA796A2}">
      <dsp:nvSpPr>
        <dsp:cNvPr id="0" name=""/>
        <dsp:cNvSpPr/>
      </dsp:nvSpPr>
      <dsp:spPr>
        <a:xfrm>
          <a:off x="2122371" y="435020"/>
          <a:ext cx="3187075" cy="3187075"/>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6936" tIns="376936" rIns="376936" bIns="376936" numCol="1" spcCol="1270" anchor="ctr" anchorCtr="0">
          <a:noAutofit/>
        </a:bodyPr>
        <a:lstStyle/>
        <a:p>
          <a:pPr marL="0" lvl="0" indent="0" algn="ctr" defTabSz="2355850">
            <a:lnSpc>
              <a:spcPct val="90000"/>
            </a:lnSpc>
            <a:spcBef>
              <a:spcPct val="0"/>
            </a:spcBef>
            <a:spcAft>
              <a:spcPct val="35000"/>
            </a:spcAft>
            <a:buNone/>
          </a:pPr>
          <a:r>
            <a:rPr lang="en-GB" sz="5300" kern="1200" dirty="0"/>
            <a:t>80 proc.</a:t>
          </a:r>
        </a:p>
      </dsp:txBody>
      <dsp:txXfrm>
        <a:off x="3055844" y="1368493"/>
        <a:ext cx="2253602" cy="2253602"/>
      </dsp:txXfrm>
    </dsp:sp>
    <dsp:sp modelId="{94EADFA2-5164-8149-A03A-D9BBFFF69625}">
      <dsp:nvSpPr>
        <dsp:cNvPr id="0" name=""/>
        <dsp:cNvSpPr/>
      </dsp:nvSpPr>
      <dsp:spPr>
        <a:xfrm rot="5400000">
          <a:off x="5456656" y="435020"/>
          <a:ext cx="3187075" cy="3187075"/>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6936" tIns="376936" rIns="376936" bIns="376936" numCol="1" spcCol="1270" anchor="ctr" anchorCtr="0">
          <a:noAutofit/>
        </a:bodyPr>
        <a:lstStyle/>
        <a:p>
          <a:pPr marL="0" lvl="0" indent="0" algn="ctr" defTabSz="2355850">
            <a:lnSpc>
              <a:spcPct val="90000"/>
            </a:lnSpc>
            <a:spcBef>
              <a:spcPct val="0"/>
            </a:spcBef>
            <a:spcAft>
              <a:spcPct val="35000"/>
            </a:spcAft>
            <a:buNone/>
          </a:pPr>
          <a:r>
            <a:rPr lang="en-GB" sz="5300" kern="1200" dirty="0"/>
            <a:t>69 proc.</a:t>
          </a:r>
        </a:p>
      </dsp:txBody>
      <dsp:txXfrm rot="-5400000">
        <a:off x="5456656" y="1368493"/>
        <a:ext cx="2253602" cy="2253602"/>
      </dsp:txXfrm>
    </dsp:sp>
    <dsp:sp modelId="{0D2970F6-0CC9-724F-9926-C8112D3753B7}">
      <dsp:nvSpPr>
        <dsp:cNvPr id="0" name=""/>
        <dsp:cNvSpPr/>
      </dsp:nvSpPr>
      <dsp:spPr>
        <a:xfrm rot="10800000">
          <a:off x="5456656" y="3769304"/>
          <a:ext cx="3187075" cy="3187075"/>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6936" tIns="376936" rIns="376936" bIns="376936" numCol="1" spcCol="1270" anchor="ctr" anchorCtr="0">
          <a:noAutofit/>
        </a:bodyPr>
        <a:lstStyle/>
        <a:p>
          <a:pPr marL="0" lvl="0" indent="0" algn="ctr" defTabSz="2355850">
            <a:lnSpc>
              <a:spcPct val="90000"/>
            </a:lnSpc>
            <a:spcBef>
              <a:spcPct val="0"/>
            </a:spcBef>
            <a:spcAft>
              <a:spcPct val="35000"/>
            </a:spcAft>
            <a:buNone/>
          </a:pPr>
          <a:r>
            <a:rPr lang="en-GB" sz="5300" kern="1200" dirty="0"/>
            <a:t>5 proc.</a:t>
          </a:r>
        </a:p>
      </dsp:txBody>
      <dsp:txXfrm rot="10800000">
        <a:off x="5456656" y="3769304"/>
        <a:ext cx="2253602" cy="2253602"/>
      </dsp:txXfrm>
    </dsp:sp>
    <dsp:sp modelId="{D1087BFD-DEFC-1145-84B2-0DDE65260C2A}">
      <dsp:nvSpPr>
        <dsp:cNvPr id="0" name=""/>
        <dsp:cNvSpPr/>
      </dsp:nvSpPr>
      <dsp:spPr>
        <a:xfrm rot="16200000">
          <a:off x="2122371" y="3769304"/>
          <a:ext cx="3187075" cy="3187075"/>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6936" tIns="376936" rIns="376936" bIns="376936" numCol="1" spcCol="1270" anchor="ctr" anchorCtr="0">
          <a:noAutofit/>
        </a:bodyPr>
        <a:lstStyle/>
        <a:p>
          <a:pPr marL="0" lvl="0" indent="0" algn="ctr" defTabSz="2355850">
            <a:lnSpc>
              <a:spcPct val="90000"/>
            </a:lnSpc>
            <a:spcBef>
              <a:spcPct val="0"/>
            </a:spcBef>
            <a:spcAft>
              <a:spcPct val="35000"/>
            </a:spcAft>
            <a:buNone/>
          </a:pPr>
          <a:r>
            <a:rPr lang="en-GB" sz="5300" kern="1200" dirty="0"/>
            <a:t>4 proc.</a:t>
          </a:r>
        </a:p>
      </dsp:txBody>
      <dsp:txXfrm rot="5400000">
        <a:off x="3055844" y="3769304"/>
        <a:ext cx="2253602" cy="2253602"/>
      </dsp:txXfrm>
    </dsp:sp>
    <dsp:sp modelId="{7334390B-C099-6444-93F8-D766A5134107}">
      <dsp:nvSpPr>
        <dsp:cNvPr id="0" name=""/>
        <dsp:cNvSpPr/>
      </dsp:nvSpPr>
      <dsp:spPr>
        <a:xfrm>
          <a:off x="4832857" y="3033259"/>
          <a:ext cx="1100387" cy="956858"/>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4D83D16-8D36-204A-B3CA-38A492B6C694}">
      <dsp:nvSpPr>
        <dsp:cNvPr id="0" name=""/>
        <dsp:cNvSpPr/>
      </dsp:nvSpPr>
      <dsp:spPr>
        <a:xfrm rot="10800000">
          <a:off x="4832857" y="3401281"/>
          <a:ext cx="1100387" cy="956858"/>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381FD8-7F87-4E41-913D-C91CB4DBEAB9}">
      <dsp:nvSpPr>
        <dsp:cNvPr id="0" name=""/>
        <dsp:cNvSpPr/>
      </dsp:nvSpPr>
      <dsp:spPr>
        <a:xfrm>
          <a:off x="0" y="0"/>
          <a:ext cx="6781800" cy="6781800"/>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EBC26F-F917-EF45-9E50-EE69C896C1AA}">
      <dsp:nvSpPr>
        <dsp:cNvPr id="0" name=""/>
        <dsp:cNvSpPr/>
      </dsp:nvSpPr>
      <dsp:spPr>
        <a:xfrm>
          <a:off x="3390900" y="0"/>
          <a:ext cx="11239500" cy="6781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lt-LT" sz="2800" kern="1200" dirty="0">
              <a:solidFill>
                <a:srgbClr val="000000"/>
              </a:solidFill>
              <a:latin typeface="+mn-lt"/>
              <a:ea typeface="+mn-ea"/>
              <a:cs typeface="+mn-cs"/>
            </a:rPr>
            <a:t>5 tarptautinės projektinės paraiškos: </a:t>
          </a:r>
          <a:endParaRPr lang="en-GB" sz="2800" kern="1200" dirty="0">
            <a:latin typeface="+mn-lt"/>
          </a:endParaRPr>
        </a:p>
      </dsp:txBody>
      <dsp:txXfrm>
        <a:off x="3390900" y="0"/>
        <a:ext cx="5619750" cy="2034544"/>
      </dsp:txXfrm>
    </dsp:sp>
    <dsp:sp modelId="{1444CB27-7DE2-784F-8A61-06DE537F0710}">
      <dsp:nvSpPr>
        <dsp:cNvPr id="0" name=""/>
        <dsp:cNvSpPr/>
      </dsp:nvSpPr>
      <dsp:spPr>
        <a:xfrm>
          <a:off x="1186817" y="2034544"/>
          <a:ext cx="4408165" cy="4408165"/>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718131-50C4-F945-8439-8BC20A884CB0}">
      <dsp:nvSpPr>
        <dsp:cNvPr id="0" name=""/>
        <dsp:cNvSpPr/>
      </dsp:nvSpPr>
      <dsp:spPr>
        <a:xfrm>
          <a:off x="3390900" y="2034544"/>
          <a:ext cx="11239500" cy="440816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ClrTx/>
            <a:buSzTx/>
            <a:buFontTx/>
            <a:buNone/>
          </a:pPr>
          <a:r>
            <a:rPr lang="lt-LT" sz="2800" kern="1200" dirty="0">
              <a:solidFill>
                <a:srgbClr val="000000"/>
              </a:solidFill>
              <a:latin typeface="+mn-lt"/>
              <a:ea typeface="+mn-ea"/>
              <a:cs typeface="+mn-cs"/>
            </a:rPr>
            <a:t>Strateginių partnerysčių projektai:</a:t>
          </a:r>
          <a:endParaRPr lang="en-GB" sz="2800" kern="1200" dirty="0">
            <a:latin typeface="+mn-lt"/>
          </a:endParaRPr>
        </a:p>
      </dsp:txBody>
      <dsp:txXfrm>
        <a:off x="3390900" y="2034544"/>
        <a:ext cx="5619750" cy="2034537"/>
      </dsp:txXfrm>
    </dsp:sp>
    <dsp:sp modelId="{894C7646-5D0F-AA4D-ADDD-3EFF2250B387}">
      <dsp:nvSpPr>
        <dsp:cNvPr id="0" name=""/>
        <dsp:cNvSpPr/>
      </dsp:nvSpPr>
      <dsp:spPr>
        <a:xfrm>
          <a:off x="2373631" y="4069082"/>
          <a:ext cx="2034537" cy="2034537"/>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2656A2-5E15-FD47-A2B7-814D74282CA3}">
      <dsp:nvSpPr>
        <dsp:cNvPr id="0" name=""/>
        <dsp:cNvSpPr/>
      </dsp:nvSpPr>
      <dsp:spPr>
        <a:xfrm>
          <a:off x="3390900" y="4069082"/>
          <a:ext cx="11239500" cy="2034537"/>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lt-LT" sz="2800" kern="1200" dirty="0">
              <a:solidFill>
                <a:srgbClr val="000000"/>
              </a:solidFill>
              <a:latin typeface="+mn-lt"/>
              <a:ea typeface="+mn-ea"/>
              <a:cs typeface="+mn-cs"/>
            </a:rPr>
            <a:t>Tarptautinių projektų veiklose dalyvavo</a:t>
          </a:r>
          <a:endParaRPr lang="en-GB" sz="2800" kern="1200" dirty="0">
            <a:latin typeface="+mn-lt"/>
          </a:endParaRPr>
        </a:p>
      </dsp:txBody>
      <dsp:txXfrm>
        <a:off x="3390900" y="4069082"/>
        <a:ext cx="5619750" cy="2034537"/>
      </dsp:txXfrm>
    </dsp:sp>
    <dsp:sp modelId="{66328E7F-D0B7-8A49-A7D0-920C65A062E3}">
      <dsp:nvSpPr>
        <dsp:cNvPr id="0" name=""/>
        <dsp:cNvSpPr/>
      </dsp:nvSpPr>
      <dsp:spPr>
        <a:xfrm>
          <a:off x="9010650" y="0"/>
          <a:ext cx="5619750" cy="203454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228600" lvl="1" indent="-228600" algn="l" defTabSz="889000">
            <a:lnSpc>
              <a:spcPct val="90000"/>
            </a:lnSpc>
            <a:spcBef>
              <a:spcPct val="0"/>
            </a:spcBef>
            <a:spcAft>
              <a:spcPct val="15000"/>
            </a:spcAft>
            <a:buChar char="•"/>
          </a:pPr>
          <a:r>
            <a:rPr lang="lt-LT" sz="2000" kern="1200" dirty="0">
              <a:solidFill>
                <a:srgbClr val="000000"/>
              </a:solidFill>
              <a:latin typeface="+mn-lt"/>
              <a:ea typeface="+mn-ea"/>
              <a:cs typeface="+mn-cs"/>
            </a:rPr>
            <a:t>2 kaip pareiškėjai – </a:t>
          </a:r>
          <a:r>
            <a:rPr lang="lt-LT" sz="2000" i="1" kern="1200" dirty="0">
              <a:solidFill>
                <a:srgbClr val="000000"/>
              </a:solidFill>
              <a:latin typeface="+mn-lt"/>
              <a:ea typeface="+mn-ea"/>
              <a:cs typeface="+mn-cs"/>
            </a:rPr>
            <a:t>Erasmus+</a:t>
          </a:r>
          <a:r>
            <a:rPr lang="lt-LT" sz="2000" kern="1200" dirty="0">
              <a:solidFill>
                <a:srgbClr val="000000"/>
              </a:solidFill>
              <a:latin typeface="+mn-lt"/>
              <a:ea typeface="+mn-ea"/>
              <a:cs typeface="+mn-cs"/>
            </a:rPr>
            <a:t> programos šalyse ir šalyse partnerėse aukštųjų mokyklų studentų ir darbuotojų mobilumo projektams</a:t>
          </a:r>
          <a:endParaRPr lang="en-GB" sz="2000" kern="1200" dirty="0">
            <a:latin typeface="+mn-lt"/>
          </a:endParaRPr>
        </a:p>
        <a:p>
          <a:pPr marL="228600" lvl="1" indent="-228600" algn="l" defTabSz="889000">
            <a:lnSpc>
              <a:spcPct val="90000"/>
            </a:lnSpc>
            <a:spcBef>
              <a:spcPct val="0"/>
            </a:spcBef>
            <a:spcAft>
              <a:spcPct val="15000"/>
            </a:spcAft>
            <a:buChar char="•"/>
          </a:pPr>
          <a:r>
            <a:rPr lang="lt-LT" sz="2000" kern="1200" dirty="0">
              <a:solidFill>
                <a:srgbClr val="000000"/>
              </a:solidFill>
              <a:latin typeface="+mn-lt"/>
              <a:ea typeface="+mn-ea"/>
              <a:cs typeface="+mn-cs"/>
            </a:rPr>
            <a:t>3 kaip partneriai </a:t>
          </a:r>
          <a:r>
            <a:rPr lang="lt-LT" sz="2000" i="1" kern="1200" dirty="0">
              <a:solidFill>
                <a:srgbClr val="000000"/>
              </a:solidFill>
              <a:latin typeface="+mn-lt"/>
              <a:ea typeface="+mn-ea"/>
              <a:cs typeface="+mn-cs"/>
            </a:rPr>
            <a:t>Erasmus+</a:t>
          </a:r>
          <a:r>
            <a:rPr lang="lt-LT" sz="2000" kern="1200" dirty="0">
              <a:solidFill>
                <a:srgbClr val="000000"/>
              </a:solidFill>
              <a:latin typeface="+mn-lt"/>
              <a:ea typeface="+mn-ea"/>
              <a:cs typeface="+mn-cs"/>
            </a:rPr>
            <a:t>  strateginių partnerysčių programoje</a:t>
          </a:r>
          <a:r>
            <a:rPr lang="en-LT" sz="2000" kern="1200" dirty="0">
              <a:solidFill>
                <a:srgbClr val="000000"/>
              </a:solidFill>
              <a:latin typeface="+mn-lt"/>
              <a:ea typeface="+mn-ea"/>
              <a:cs typeface="+mn-cs"/>
            </a:rPr>
            <a:t> </a:t>
          </a:r>
          <a:endParaRPr lang="en-GB" sz="2000" kern="1200" dirty="0">
            <a:latin typeface="+mn-lt"/>
          </a:endParaRPr>
        </a:p>
      </dsp:txBody>
      <dsp:txXfrm>
        <a:off x="9010650" y="0"/>
        <a:ext cx="5619750" cy="2034544"/>
      </dsp:txXfrm>
    </dsp:sp>
    <dsp:sp modelId="{FA709497-FBE4-E145-BB66-3C81701676C1}">
      <dsp:nvSpPr>
        <dsp:cNvPr id="0" name=""/>
        <dsp:cNvSpPr/>
      </dsp:nvSpPr>
      <dsp:spPr>
        <a:xfrm>
          <a:off x="9010650" y="2034544"/>
          <a:ext cx="5619750" cy="203453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114300" lvl="1" indent="0" algn="l" defTabSz="666750">
            <a:lnSpc>
              <a:spcPct val="90000"/>
            </a:lnSpc>
            <a:spcBef>
              <a:spcPct val="0"/>
            </a:spcBef>
            <a:spcAft>
              <a:spcPct val="15000"/>
            </a:spcAft>
            <a:buClrTx/>
            <a:buSzTx/>
            <a:buFont typeface="Arial" panose="020B0604020202020204" pitchFamily="34" charset="0"/>
            <a:buNone/>
          </a:pPr>
          <a:endParaRPr lang="en-GB" sz="1300" kern="1200" dirty="0"/>
        </a:p>
        <a:p>
          <a:pPr marL="0" marR="0" lvl="0" indent="0" algn="l" defTabSz="914400" eaLnBrk="1" fontAlgn="auto" latinLnBrk="0" hangingPunct="1">
            <a:lnSpc>
              <a:spcPct val="100000"/>
            </a:lnSpc>
            <a:spcBef>
              <a:spcPct val="0"/>
            </a:spcBef>
            <a:spcAft>
              <a:spcPts val="0"/>
            </a:spcAft>
            <a:buClrTx/>
            <a:buSzTx/>
            <a:buFont typeface="Arial" panose="020B0604020202020204" pitchFamily="34" charset="0"/>
            <a:buChar char="•"/>
            <a:tabLst/>
            <a:defRPr/>
          </a:pPr>
          <a:r>
            <a:rPr lang="lt-LT" sz="1300" kern="1200" dirty="0">
              <a:solidFill>
                <a:srgbClr val="000000"/>
              </a:solidFill>
              <a:latin typeface="TT Interphases"/>
              <a:ea typeface="+mn-ea"/>
              <a:cs typeface="+mn-cs"/>
            </a:rPr>
            <a:t> </a:t>
          </a:r>
          <a:r>
            <a:rPr lang="lt-LT" sz="1300" kern="1200" dirty="0" err="1">
              <a:solidFill>
                <a:srgbClr val="000000"/>
              </a:solidFill>
              <a:latin typeface="TT Interphases"/>
              <a:ea typeface="+mn-ea"/>
              <a:cs typeface="+mn-cs"/>
            </a:rPr>
            <a:t>Fostering</a:t>
          </a:r>
          <a:r>
            <a:rPr lang="lt-LT" sz="1300" kern="1200" dirty="0">
              <a:solidFill>
                <a:srgbClr val="000000"/>
              </a:solidFill>
              <a:latin typeface="TT Interphases"/>
              <a:ea typeface="+mn-ea"/>
              <a:cs typeface="+mn-cs"/>
            </a:rPr>
            <a:t> </a:t>
          </a:r>
          <a:r>
            <a:rPr lang="lt-LT" sz="1300" kern="1200" dirty="0" err="1">
              <a:solidFill>
                <a:srgbClr val="000000"/>
              </a:solidFill>
              <a:latin typeface="TT Interphases"/>
              <a:ea typeface="+mn-ea"/>
              <a:cs typeface="+mn-cs"/>
            </a:rPr>
            <a:t>the</a:t>
          </a:r>
          <a:r>
            <a:rPr lang="lt-LT" sz="1300" kern="1200" dirty="0">
              <a:solidFill>
                <a:srgbClr val="000000"/>
              </a:solidFill>
              <a:latin typeface="TT Interphases"/>
              <a:ea typeface="+mn-ea"/>
              <a:cs typeface="+mn-cs"/>
            </a:rPr>
            <a:t> </a:t>
          </a:r>
          <a:r>
            <a:rPr lang="lt-LT" sz="1300" kern="1200" dirty="0" err="1">
              <a:solidFill>
                <a:srgbClr val="000000"/>
              </a:solidFill>
              <a:latin typeface="TT Interphases"/>
              <a:ea typeface="+mn-ea"/>
              <a:cs typeface="+mn-cs"/>
            </a:rPr>
            <a:t>Transversal</a:t>
          </a:r>
          <a:r>
            <a:rPr lang="lt-LT" sz="1300" kern="1200" dirty="0">
              <a:solidFill>
                <a:srgbClr val="000000"/>
              </a:solidFill>
              <a:latin typeface="TT Interphases"/>
              <a:ea typeface="+mn-ea"/>
              <a:cs typeface="+mn-cs"/>
            </a:rPr>
            <a:t> Digital </a:t>
          </a:r>
          <a:r>
            <a:rPr lang="lt-LT" sz="1300" kern="1200" dirty="0" err="1">
              <a:solidFill>
                <a:srgbClr val="000000"/>
              </a:solidFill>
              <a:latin typeface="TT Interphases"/>
              <a:ea typeface="+mn-ea"/>
              <a:cs typeface="+mn-cs"/>
            </a:rPr>
            <a:t>Competences</a:t>
          </a:r>
          <a:r>
            <a:rPr lang="lt-LT" sz="1300" kern="1200" dirty="0">
              <a:solidFill>
                <a:srgbClr val="000000"/>
              </a:solidFill>
              <a:latin typeface="TT Interphases"/>
              <a:ea typeface="+mn-ea"/>
              <a:cs typeface="+mn-cs"/>
            </a:rPr>
            <a:t> </a:t>
          </a:r>
          <a:r>
            <a:rPr lang="lt-LT" sz="1300" kern="1200" dirty="0" err="1">
              <a:solidFill>
                <a:srgbClr val="000000"/>
              </a:solidFill>
              <a:latin typeface="TT Interphases"/>
              <a:ea typeface="+mn-ea"/>
              <a:cs typeface="+mn-cs"/>
            </a:rPr>
            <a:t>in</a:t>
          </a:r>
          <a:r>
            <a:rPr lang="lt-LT" sz="1300" kern="1200" dirty="0">
              <a:solidFill>
                <a:srgbClr val="000000"/>
              </a:solidFill>
              <a:latin typeface="TT Interphases"/>
              <a:ea typeface="+mn-ea"/>
              <a:cs typeface="+mn-cs"/>
            </a:rPr>
            <a:t> </a:t>
          </a:r>
          <a:r>
            <a:rPr lang="lt-LT" sz="1300" kern="1200" dirty="0" err="1">
              <a:solidFill>
                <a:srgbClr val="000000"/>
              </a:solidFill>
              <a:latin typeface="TT Interphases"/>
              <a:ea typeface="+mn-ea"/>
              <a:cs typeface="+mn-cs"/>
            </a:rPr>
            <a:t>Higher</a:t>
          </a:r>
          <a:r>
            <a:rPr lang="lt-LT" sz="1300" kern="1200" dirty="0">
              <a:solidFill>
                <a:srgbClr val="000000"/>
              </a:solidFill>
              <a:latin typeface="TT Interphases"/>
              <a:ea typeface="+mn-ea"/>
              <a:cs typeface="+mn-cs"/>
            </a:rPr>
            <a:t> </a:t>
          </a:r>
          <a:r>
            <a:rPr lang="lt-LT" sz="1300" kern="1200" dirty="0" err="1">
              <a:solidFill>
                <a:srgbClr val="000000"/>
              </a:solidFill>
              <a:latin typeface="TT Interphases"/>
              <a:ea typeface="+mn-ea"/>
              <a:cs typeface="+mn-cs"/>
            </a:rPr>
            <a:t>Education</a:t>
          </a:r>
          <a:r>
            <a:rPr lang="lt-LT" sz="1300" kern="1200" dirty="0">
              <a:solidFill>
                <a:srgbClr val="000000"/>
              </a:solidFill>
              <a:latin typeface="TT Interphases"/>
              <a:ea typeface="+mn-ea"/>
              <a:cs typeface="+mn-cs"/>
            </a:rPr>
            <a:t> (FTDCHE)</a:t>
          </a:r>
          <a:endParaRPr lang="en-US" sz="1300" kern="1200" dirty="0">
            <a:solidFill>
              <a:srgbClr val="000000"/>
            </a:solidFill>
            <a:latin typeface="TT Interphases"/>
            <a:ea typeface="+mn-ea"/>
            <a:cs typeface="+mn-cs"/>
          </a:endParaRPr>
        </a:p>
        <a:p>
          <a:pPr marL="0" marR="0" lvl="0" indent="0" algn="l" defTabSz="914400" eaLnBrk="1" fontAlgn="auto" latinLnBrk="0" hangingPunct="1">
            <a:lnSpc>
              <a:spcPct val="100000"/>
            </a:lnSpc>
            <a:spcBef>
              <a:spcPct val="0"/>
            </a:spcBef>
            <a:spcAft>
              <a:spcPts val="0"/>
            </a:spcAft>
            <a:buClrTx/>
            <a:buSzTx/>
            <a:buFont typeface="Arial" panose="020B0604020202020204" pitchFamily="34" charset="0"/>
            <a:buChar char="•"/>
            <a:tabLst/>
            <a:defRPr/>
          </a:pPr>
          <a:r>
            <a:rPr lang="lt-LT" sz="1300" kern="1200" dirty="0">
              <a:solidFill>
                <a:srgbClr val="000000"/>
              </a:solidFill>
              <a:latin typeface="TT Interphases"/>
              <a:ea typeface="+mn-ea"/>
              <a:cs typeface="+mn-cs"/>
            </a:rPr>
            <a:t> </a:t>
          </a:r>
          <a:r>
            <a:rPr lang="lt-LT" sz="1300" kern="1200" dirty="0" err="1">
              <a:solidFill>
                <a:srgbClr val="000000"/>
              </a:solidFill>
              <a:latin typeface="TT Interphases"/>
              <a:ea typeface="+mn-ea"/>
              <a:cs typeface="+mn-cs"/>
            </a:rPr>
            <a:t>Development</a:t>
          </a:r>
          <a:r>
            <a:rPr lang="lt-LT" sz="1300" kern="1200" dirty="0">
              <a:solidFill>
                <a:srgbClr val="000000"/>
              </a:solidFill>
              <a:latin typeface="TT Interphases"/>
              <a:ea typeface="+mn-ea"/>
              <a:cs typeface="+mn-cs"/>
            </a:rPr>
            <a:t> </a:t>
          </a:r>
          <a:r>
            <a:rPr lang="lt-LT" sz="1300" kern="1200" dirty="0" err="1">
              <a:solidFill>
                <a:srgbClr val="000000"/>
              </a:solidFill>
              <a:latin typeface="TT Interphases"/>
              <a:ea typeface="+mn-ea"/>
              <a:cs typeface="+mn-cs"/>
            </a:rPr>
            <a:t>of</a:t>
          </a:r>
          <a:r>
            <a:rPr lang="lt-LT" sz="1300" kern="1200" dirty="0">
              <a:solidFill>
                <a:srgbClr val="000000"/>
              </a:solidFill>
              <a:latin typeface="TT Interphases"/>
              <a:ea typeface="+mn-ea"/>
              <a:cs typeface="+mn-cs"/>
            </a:rPr>
            <a:t> Universal </a:t>
          </a:r>
          <a:r>
            <a:rPr lang="lt-LT" sz="1300" kern="1200" dirty="0" err="1">
              <a:solidFill>
                <a:srgbClr val="000000"/>
              </a:solidFill>
              <a:latin typeface="TT Interphases"/>
              <a:ea typeface="+mn-ea"/>
              <a:cs typeface="+mn-cs"/>
            </a:rPr>
            <a:t>Work</a:t>
          </a:r>
          <a:r>
            <a:rPr lang="lt-LT" sz="1300" kern="1200" dirty="0">
              <a:solidFill>
                <a:srgbClr val="000000"/>
              </a:solidFill>
              <a:latin typeface="TT Interphases"/>
              <a:ea typeface="+mn-ea"/>
              <a:cs typeface="+mn-cs"/>
            </a:rPr>
            <a:t> </a:t>
          </a:r>
          <a:r>
            <a:rPr lang="lt-LT" sz="1300" kern="1200" dirty="0" err="1">
              <a:solidFill>
                <a:srgbClr val="000000"/>
              </a:solidFill>
              <a:latin typeface="TT Interphases"/>
              <a:ea typeface="+mn-ea"/>
              <a:cs typeface="+mn-cs"/>
            </a:rPr>
            <a:t>Environment-Based</a:t>
          </a:r>
          <a:r>
            <a:rPr lang="lt-LT" sz="1300" kern="1200" dirty="0">
              <a:solidFill>
                <a:srgbClr val="000000"/>
              </a:solidFill>
              <a:latin typeface="TT Interphases"/>
              <a:ea typeface="+mn-ea"/>
              <a:cs typeface="+mn-cs"/>
            </a:rPr>
            <a:t> </a:t>
          </a:r>
          <a:r>
            <a:rPr lang="lt-LT" sz="1300" kern="1200" dirty="0" err="1">
              <a:solidFill>
                <a:srgbClr val="000000"/>
              </a:solidFill>
              <a:latin typeface="TT Interphases"/>
              <a:ea typeface="+mn-ea"/>
              <a:cs typeface="+mn-cs"/>
            </a:rPr>
            <a:t>Virtual</a:t>
          </a:r>
          <a:r>
            <a:rPr lang="lt-LT" sz="1300" kern="1200" dirty="0">
              <a:solidFill>
                <a:srgbClr val="000000"/>
              </a:solidFill>
              <a:latin typeface="TT Interphases"/>
              <a:ea typeface="+mn-ea"/>
              <a:cs typeface="+mn-cs"/>
            </a:rPr>
            <a:t> </a:t>
          </a:r>
          <a:r>
            <a:rPr lang="lt-LT" sz="1300" kern="1200" dirty="0" err="1">
              <a:solidFill>
                <a:srgbClr val="000000"/>
              </a:solidFill>
              <a:latin typeface="TT Interphases"/>
              <a:ea typeface="+mn-ea"/>
              <a:cs typeface="+mn-cs"/>
            </a:rPr>
            <a:t>Internship</a:t>
          </a:r>
          <a:r>
            <a:rPr lang="lt-LT" sz="1300" kern="1200" dirty="0">
              <a:solidFill>
                <a:srgbClr val="000000"/>
              </a:solidFill>
              <a:latin typeface="TT Interphases"/>
              <a:ea typeface="+mn-ea"/>
              <a:cs typeface="+mn-cs"/>
            </a:rPr>
            <a:t> </a:t>
          </a:r>
          <a:r>
            <a:rPr lang="lt-LT" sz="1300" kern="1200" dirty="0" err="1">
              <a:solidFill>
                <a:srgbClr val="000000"/>
              </a:solidFill>
              <a:latin typeface="TT Interphases"/>
              <a:ea typeface="+mn-ea"/>
              <a:cs typeface="+mn-cs"/>
            </a:rPr>
            <a:t>Model</a:t>
          </a:r>
          <a:r>
            <a:rPr lang="lt-LT" sz="1300" kern="1200" dirty="0">
              <a:solidFill>
                <a:srgbClr val="000000"/>
              </a:solidFill>
              <a:latin typeface="TT Interphases"/>
              <a:ea typeface="+mn-ea"/>
              <a:cs typeface="+mn-cs"/>
            </a:rPr>
            <a:t> </a:t>
          </a:r>
          <a:r>
            <a:rPr lang="lt-LT" sz="1300" kern="1200" dirty="0" err="1">
              <a:solidFill>
                <a:srgbClr val="000000"/>
              </a:solidFill>
              <a:latin typeface="TT Interphases"/>
              <a:ea typeface="+mn-ea"/>
              <a:cs typeface="+mn-cs"/>
            </a:rPr>
            <a:t>and</a:t>
          </a:r>
          <a:r>
            <a:rPr lang="lt-LT" sz="1300" kern="1200" dirty="0">
              <a:solidFill>
                <a:srgbClr val="000000"/>
              </a:solidFill>
              <a:latin typeface="TT Interphases"/>
              <a:ea typeface="+mn-ea"/>
              <a:cs typeface="+mn-cs"/>
            </a:rPr>
            <a:t> </a:t>
          </a:r>
          <a:r>
            <a:rPr lang="lt-LT" sz="1300" kern="1200" dirty="0" err="1">
              <a:solidFill>
                <a:srgbClr val="000000"/>
              </a:solidFill>
              <a:latin typeface="TT Interphases"/>
              <a:ea typeface="+mn-ea"/>
              <a:cs typeface="+mn-cs"/>
            </a:rPr>
            <a:t>its</a:t>
          </a:r>
          <a:r>
            <a:rPr lang="lt-LT" sz="1300" kern="1200" dirty="0">
              <a:solidFill>
                <a:srgbClr val="000000"/>
              </a:solidFill>
              <a:latin typeface="TT Interphases"/>
              <a:ea typeface="+mn-ea"/>
              <a:cs typeface="+mn-cs"/>
            </a:rPr>
            <a:t> </a:t>
          </a:r>
          <a:r>
            <a:rPr lang="lt-LT" sz="1300" kern="1200" dirty="0" err="1">
              <a:solidFill>
                <a:srgbClr val="000000"/>
              </a:solidFill>
              <a:latin typeface="TT Interphases"/>
              <a:ea typeface="+mn-ea"/>
              <a:cs typeface="+mn-cs"/>
            </a:rPr>
            <a:t>support</a:t>
          </a:r>
          <a:r>
            <a:rPr lang="lt-LT" sz="1300" kern="1200" dirty="0">
              <a:solidFill>
                <a:srgbClr val="000000"/>
              </a:solidFill>
              <a:latin typeface="TT Interphases"/>
              <a:ea typeface="+mn-ea"/>
              <a:cs typeface="+mn-cs"/>
            </a:rPr>
            <a:t> </a:t>
          </a:r>
          <a:r>
            <a:rPr lang="lt-LT" sz="1300" kern="1200" dirty="0" err="1">
              <a:solidFill>
                <a:srgbClr val="000000"/>
              </a:solidFill>
              <a:latin typeface="TT Interphases"/>
              <a:ea typeface="+mn-ea"/>
              <a:cs typeface="+mn-cs"/>
            </a:rPr>
            <a:t>system</a:t>
          </a:r>
          <a:r>
            <a:rPr lang="lt-LT" sz="1300" kern="1200" dirty="0">
              <a:solidFill>
                <a:srgbClr val="000000"/>
              </a:solidFill>
              <a:latin typeface="TT Interphases"/>
              <a:ea typeface="+mn-ea"/>
              <a:cs typeface="+mn-cs"/>
            </a:rPr>
            <a:t> </a:t>
          </a:r>
          <a:r>
            <a:rPr lang="lt-LT" sz="1300" kern="1200" dirty="0" err="1">
              <a:solidFill>
                <a:srgbClr val="000000"/>
              </a:solidFill>
              <a:latin typeface="TT Interphases"/>
              <a:ea typeface="+mn-ea"/>
              <a:cs typeface="+mn-cs"/>
            </a:rPr>
            <a:t>for</a:t>
          </a:r>
          <a:r>
            <a:rPr lang="lt-LT" sz="1300" kern="1200" dirty="0">
              <a:solidFill>
                <a:srgbClr val="000000"/>
              </a:solidFill>
              <a:latin typeface="TT Interphases"/>
              <a:ea typeface="+mn-ea"/>
              <a:cs typeface="+mn-cs"/>
            </a:rPr>
            <a:t> </a:t>
          </a:r>
          <a:r>
            <a:rPr lang="lt-LT" sz="1300" kern="1200" dirty="0" err="1">
              <a:solidFill>
                <a:srgbClr val="000000"/>
              </a:solidFill>
              <a:latin typeface="TT Interphases"/>
              <a:ea typeface="+mn-ea"/>
              <a:cs typeface="+mn-cs"/>
            </a:rPr>
            <a:t>Higher</a:t>
          </a:r>
          <a:r>
            <a:rPr lang="lt-LT" sz="1300" kern="1200" dirty="0">
              <a:solidFill>
                <a:srgbClr val="000000"/>
              </a:solidFill>
              <a:latin typeface="TT Interphases"/>
              <a:ea typeface="+mn-ea"/>
              <a:cs typeface="+mn-cs"/>
            </a:rPr>
            <a:t> </a:t>
          </a:r>
          <a:r>
            <a:rPr lang="lt-LT" sz="1300" kern="1200" dirty="0" err="1">
              <a:solidFill>
                <a:srgbClr val="000000"/>
              </a:solidFill>
              <a:latin typeface="TT Interphases"/>
              <a:ea typeface="+mn-ea"/>
              <a:cs typeface="+mn-cs"/>
            </a:rPr>
            <a:t>Education</a:t>
          </a:r>
          <a:r>
            <a:rPr lang="lt-LT" sz="1300" kern="1200" dirty="0">
              <a:solidFill>
                <a:srgbClr val="000000"/>
              </a:solidFill>
              <a:latin typeface="TT Interphases"/>
              <a:ea typeface="+mn-ea"/>
              <a:cs typeface="+mn-cs"/>
            </a:rPr>
            <a:t>“ (DIM-</a:t>
          </a:r>
          <a:r>
            <a:rPr lang="lt-LT" sz="1300" kern="1200" dirty="0" err="1">
              <a:solidFill>
                <a:srgbClr val="000000"/>
              </a:solidFill>
              <a:latin typeface="TT Interphases"/>
              <a:ea typeface="+mn-ea"/>
              <a:cs typeface="+mn-cs"/>
            </a:rPr>
            <a:t>for</a:t>
          </a:r>
          <a:r>
            <a:rPr lang="lt-LT" sz="1300" kern="1200" dirty="0">
              <a:solidFill>
                <a:srgbClr val="000000"/>
              </a:solidFill>
              <a:latin typeface="TT Interphases"/>
              <a:ea typeface="+mn-ea"/>
              <a:cs typeface="+mn-cs"/>
            </a:rPr>
            <a:t>-HE)</a:t>
          </a:r>
          <a:endParaRPr lang="en-GB" sz="1300" kern="1200" dirty="0"/>
        </a:p>
        <a:p>
          <a:pPr marL="0" marR="0" lvl="0" indent="0" algn="l" defTabSz="914400" eaLnBrk="1" fontAlgn="auto" latinLnBrk="0" hangingPunct="1">
            <a:lnSpc>
              <a:spcPct val="100000"/>
            </a:lnSpc>
            <a:spcBef>
              <a:spcPct val="0"/>
            </a:spcBef>
            <a:spcAft>
              <a:spcPts val="0"/>
            </a:spcAft>
            <a:buClrTx/>
            <a:buSzTx/>
            <a:buFont typeface="Arial" panose="020B0604020202020204" pitchFamily="34" charset="0"/>
            <a:buChar char="•"/>
            <a:tabLst/>
            <a:defRPr/>
          </a:pPr>
          <a:r>
            <a:rPr lang="lt-LT" sz="1300" kern="1200" dirty="0">
              <a:solidFill>
                <a:srgbClr val="000000"/>
              </a:solidFill>
              <a:latin typeface="TT Interphases"/>
              <a:ea typeface="+mn-ea"/>
              <a:cs typeface="+mn-cs"/>
            </a:rPr>
            <a:t> </a:t>
          </a:r>
          <a:r>
            <a:rPr lang="lt-LT" sz="1300" kern="1200" dirty="0" err="1">
              <a:solidFill>
                <a:srgbClr val="000000"/>
              </a:solidFill>
              <a:latin typeface="TT Interphases"/>
              <a:ea typeface="+mn-ea"/>
              <a:cs typeface="+mn-cs"/>
            </a:rPr>
            <a:t>Clinical</a:t>
          </a:r>
          <a:r>
            <a:rPr lang="lt-LT" sz="1300" kern="1200" dirty="0">
              <a:solidFill>
                <a:srgbClr val="000000"/>
              </a:solidFill>
              <a:latin typeface="TT Interphases"/>
              <a:ea typeface="+mn-ea"/>
              <a:cs typeface="+mn-cs"/>
            </a:rPr>
            <a:t> </a:t>
          </a:r>
          <a:r>
            <a:rPr lang="lt-LT" sz="1300" kern="1200" dirty="0" err="1">
              <a:solidFill>
                <a:srgbClr val="000000"/>
              </a:solidFill>
              <a:latin typeface="TT Interphases"/>
              <a:ea typeface="+mn-ea"/>
              <a:cs typeface="+mn-cs"/>
            </a:rPr>
            <a:t>Key</a:t>
          </a:r>
          <a:r>
            <a:rPr lang="lt-LT" sz="1300" kern="1200" dirty="0">
              <a:solidFill>
                <a:srgbClr val="000000"/>
              </a:solidFill>
              <a:latin typeface="TT Interphases"/>
              <a:ea typeface="+mn-ea"/>
              <a:cs typeface="+mn-cs"/>
            </a:rPr>
            <a:t> </a:t>
          </a:r>
          <a:r>
            <a:rPr lang="lt-LT" sz="1300" kern="1200" dirty="0" err="1">
              <a:solidFill>
                <a:srgbClr val="000000"/>
              </a:solidFill>
              <a:latin typeface="TT Interphases"/>
              <a:ea typeface="+mn-ea"/>
              <a:cs typeface="+mn-cs"/>
            </a:rPr>
            <a:t>for</a:t>
          </a:r>
          <a:r>
            <a:rPr lang="lt-LT" sz="1300" kern="1200" dirty="0">
              <a:solidFill>
                <a:srgbClr val="000000"/>
              </a:solidFill>
              <a:latin typeface="TT Interphases"/>
              <a:ea typeface="+mn-ea"/>
              <a:cs typeface="+mn-cs"/>
            </a:rPr>
            <a:t> </a:t>
          </a:r>
          <a:r>
            <a:rPr lang="lt-LT" sz="1300" kern="1200" dirty="0" err="1">
              <a:solidFill>
                <a:srgbClr val="000000"/>
              </a:solidFill>
              <a:latin typeface="TT Interphases"/>
              <a:ea typeface="+mn-ea"/>
              <a:cs typeface="+mn-cs"/>
            </a:rPr>
            <a:t>Electrical</a:t>
          </a:r>
          <a:r>
            <a:rPr lang="lt-LT" sz="1300" kern="1200" dirty="0">
              <a:solidFill>
                <a:srgbClr val="000000"/>
              </a:solidFill>
              <a:latin typeface="TT Interphases"/>
              <a:ea typeface="+mn-ea"/>
              <a:cs typeface="+mn-cs"/>
            </a:rPr>
            <a:t> </a:t>
          </a:r>
          <a:r>
            <a:rPr lang="lt-LT" sz="1300" kern="1200" dirty="0" err="1">
              <a:solidFill>
                <a:srgbClr val="000000"/>
              </a:solidFill>
              <a:latin typeface="TT Interphases"/>
              <a:ea typeface="+mn-ea"/>
              <a:cs typeface="+mn-cs"/>
            </a:rPr>
            <a:t>Stimulation</a:t>
          </a:r>
          <a:r>
            <a:rPr lang="lt-LT" sz="1300" kern="1200" dirty="0">
              <a:solidFill>
                <a:srgbClr val="000000"/>
              </a:solidFill>
              <a:latin typeface="TT Interphases"/>
              <a:ea typeface="+mn-ea"/>
              <a:cs typeface="+mn-cs"/>
            </a:rPr>
            <a:t> </a:t>
          </a:r>
          <a:r>
            <a:rPr lang="lt-LT" sz="1300" kern="1200" dirty="0" err="1">
              <a:solidFill>
                <a:srgbClr val="000000"/>
              </a:solidFill>
              <a:latin typeface="TT Interphases"/>
              <a:ea typeface="+mn-ea"/>
              <a:cs typeface="+mn-cs"/>
            </a:rPr>
            <a:t>in</a:t>
          </a:r>
          <a:r>
            <a:rPr lang="lt-LT" sz="1300" kern="1200" dirty="0">
              <a:solidFill>
                <a:srgbClr val="000000"/>
              </a:solidFill>
              <a:latin typeface="TT Interphases"/>
              <a:ea typeface="+mn-ea"/>
              <a:cs typeface="+mn-cs"/>
            </a:rPr>
            <a:t> </a:t>
          </a:r>
          <a:r>
            <a:rPr lang="lt-LT" sz="1300" kern="1200" dirty="0" err="1">
              <a:solidFill>
                <a:srgbClr val="000000"/>
              </a:solidFill>
              <a:latin typeface="TT Interphases"/>
              <a:ea typeface="+mn-ea"/>
              <a:cs typeface="+mn-cs"/>
            </a:rPr>
            <a:t>Physiotherapy</a:t>
          </a:r>
          <a:r>
            <a:rPr lang="lt-LT" sz="1300" kern="1200" dirty="0">
              <a:solidFill>
                <a:srgbClr val="000000"/>
              </a:solidFill>
              <a:latin typeface="TT Interphases"/>
              <a:ea typeface="+mn-ea"/>
              <a:cs typeface="+mn-cs"/>
            </a:rPr>
            <a:t> </a:t>
          </a:r>
          <a:r>
            <a:rPr lang="lt-LT" sz="1300" kern="1200" dirty="0" err="1">
              <a:solidFill>
                <a:srgbClr val="000000"/>
              </a:solidFill>
              <a:latin typeface="TT Interphases"/>
              <a:ea typeface="+mn-ea"/>
              <a:cs typeface="+mn-cs"/>
            </a:rPr>
            <a:t>and</a:t>
          </a:r>
          <a:r>
            <a:rPr lang="lt-LT" sz="1300" kern="1200" dirty="0">
              <a:solidFill>
                <a:srgbClr val="000000"/>
              </a:solidFill>
              <a:latin typeface="TT Interphases"/>
              <a:ea typeface="+mn-ea"/>
              <a:cs typeface="+mn-cs"/>
            </a:rPr>
            <a:t> </a:t>
          </a:r>
          <a:r>
            <a:rPr lang="lt-LT" sz="1300" kern="1200" dirty="0" err="1">
              <a:solidFill>
                <a:srgbClr val="000000"/>
              </a:solidFill>
              <a:latin typeface="TT Interphases"/>
              <a:ea typeface="+mn-ea"/>
              <a:cs typeface="+mn-cs"/>
            </a:rPr>
            <a:t>Rehabilitation</a:t>
          </a:r>
          <a:r>
            <a:rPr lang="lt-LT" sz="1300" kern="1200" dirty="0">
              <a:solidFill>
                <a:srgbClr val="000000"/>
              </a:solidFill>
              <a:latin typeface="TT Interphases"/>
              <a:ea typeface="+mn-ea"/>
              <a:cs typeface="+mn-cs"/>
            </a:rPr>
            <a:t> (CK4Stim)</a:t>
          </a:r>
          <a:endParaRPr lang="en-GB" sz="1300" kern="1200" dirty="0"/>
        </a:p>
        <a:p>
          <a:pPr marL="0" marR="0" lvl="0" indent="0" algn="l" defTabSz="914400" eaLnBrk="1" fontAlgn="auto" latinLnBrk="0" hangingPunct="1">
            <a:lnSpc>
              <a:spcPct val="100000"/>
            </a:lnSpc>
            <a:spcBef>
              <a:spcPct val="0"/>
            </a:spcBef>
            <a:spcAft>
              <a:spcPts val="0"/>
            </a:spcAft>
            <a:buClrTx/>
            <a:buSzTx/>
            <a:buFont typeface="Arial" panose="020B0604020202020204" pitchFamily="34" charset="0"/>
            <a:buChar char="•"/>
            <a:tabLst/>
            <a:defRPr/>
          </a:pPr>
          <a:endParaRPr lang="en-GB" sz="1300" kern="1200" dirty="0"/>
        </a:p>
      </dsp:txBody>
      <dsp:txXfrm>
        <a:off x="9010650" y="2034544"/>
        <a:ext cx="5619750" cy="2034537"/>
      </dsp:txXfrm>
    </dsp:sp>
    <dsp:sp modelId="{19B4124B-4C05-7A4A-9055-C95EE9A45E86}">
      <dsp:nvSpPr>
        <dsp:cNvPr id="0" name=""/>
        <dsp:cNvSpPr/>
      </dsp:nvSpPr>
      <dsp:spPr>
        <a:xfrm>
          <a:off x="9010650" y="4069082"/>
          <a:ext cx="5619750" cy="203453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228600" lvl="1" indent="-228600" algn="l" defTabSz="1066800">
            <a:lnSpc>
              <a:spcPct val="90000"/>
            </a:lnSpc>
            <a:spcBef>
              <a:spcPct val="0"/>
            </a:spcBef>
            <a:spcAft>
              <a:spcPct val="15000"/>
            </a:spcAft>
            <a:buChar char="•"/>
          </a:pPr>
          <a:r>
            <a:rPr lang="lt-LT" sz="2400" kern="1200" dirty="0">
              <a:solidFill>
                <a:srgbClr val="000000"/>
              </a:solidFill>
              <a:latin typeface="+mn-lt"/>
              <a:ea typeface="+mn-ea"/>
              <a:cs typeface="+mn-cs"/>
            </a:rPr>
            <a:t>16 dėstytojų</a:t>
          </a:r>
          <a:endParaRPr lang="en-GB" sz="2400" kern="1200" dirty="0">
            <a:latin typeface="+mn-lt"/>
          </a:endParaRPr>
        </a:p>
        <a:p>
          <a:pPr marL="228600" lvl="1" indent="-228600" algn="l" defTabSz="1066800">
            <a:lnSpc>
              <a:spcPct val="90000"/>
            </a:lnSpc>
            <a:spcBef>
              <a:spcPct val="0"/>
            </a:spcBef>
            <a:spcAft>
              <a:spcPct val="15000"/>
            </a:spcAft>
            <a:buChar char="•"/>
          </a:pPr>
          <a:r>
            <a:rPr lang="lt-LT" sz="2400" kern="1200" dirty="0">
              <a:solidFill>
                <a:srgbClr val="000000"/>
              </a:solidFill>
              <a:latin typeface="+mn-lt"/>
              <a:ea typeface="+mn-ea"/>
              <a:cs typeface="+mn-cs"/>
            </a:rPr>
            <a:t>5 administracijos darbuotojai</a:t>
          </a:r>
          <a:r>
            <a:rPr lang="en-LT" sz="2400" kern="1200" dirty="0">
              <a:solidFill>
                <a:srgbClr val="000000"/>
              </a:solidFill>
              <a:latin typeface="+mn-lt"/>
              <a:ea typeface="+mn-ea"/>
              <a:cs typeface="+mn-cs"/>
            </a:rPr>
            <a:t> </a:t>
          </a:r>
          <a:endParaRPr lang="en-GB" sz="2400" kern="1200" dirty="0">
            <a:latin typeface="+mn-lt"/>
          </a:endParaRPr>
        </a:p>
      </dsp:txBody>
      <dsp:txXfrm>
        <a:off x="9010650" y="4069082"/>
        <a:ext cx="5619750" cy="20345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2135E5-50E3-6D43-B2C0-7B283441F473}">
      <dsp:nvSpPr>
        <dsp:cNvPr id="0" name=""/>
        <dsp:cNvSpPr/>
      </dsp:nvSpPr>
      <dsp:spPr>
        <a:xfrm>
          <a:off x="1856865" y="2210735"/>
          <a:ext cx="4010537" cy="366090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n-GB" sz="3300" kern="1200" dirty="0" err="1"/>
            <a:t>Mecenatų</a:t>
          </a:r>
          <a:r>
            <a:rPr lang="en-GB" sz="3300" kern="1200" dirty="0"/>
            <a:t> </a:t>
          </a:r>
          <a:r>
            <a:rPr lang="en-GB" sz="3300" kern="1200" dirty="0" err="1"/>
            <a:t>fondas</a:t>
          </a:r>
          <a:r>
            <a:rPr lang="en-GB" sz="3300" kern="1200" dirty="0"/>
            <a:t> </a:t>
          </a:r>
        </a:p>
        <a:p>
          <a:pPr marL="0" lvl="0" indent="0" algn="ctr" defTabSz="1466850">
            <a:lnSpc>
              <a:spcPct val="90000"/>
            </a:lnSpc>
            <a:spcBef>
              <a:spcPct val="0"/>
            </a:spcBef>
            <a:spcAft>
              <a:spcPct val="35000"/>
            </a:spcAft>
            <a:buNone/>
          </a:pPr>
          <a:r>
            <a:rPr lang="en-GB" sz="3300" kern="1200" dirty="0"/>
            <a:t>50 </a:t>
          </a:r>
          <a:r>
            <a:rPr lang="en-GB" sz="3300" kern="1200" dirty="0" err="1"/>
            <a:t>tūkst</a:t>
          </a:r>
          <a:r>
            <a:rPr lang="en-GB" sz="3300" kern="1200" dirty="0"/>
            <a:t>. </a:t>
          </a:r>
          <a:r>
            <a:rPr lang="en-GB" sz="3300" kern="1200" dirty="0" err="1"/>
            <a:t>Eur</a:t>
          </a:r>
          <a:r>
            <a:rPr lang="en-GB" sz="3300" kern="1200" dirty="0"/>
            <a:t> (</a:t>
          </a:r>
          <a:r>
            <a:rPr lang="en-GB" sz="3300" kern="1200" dirty="0" err="1"/>
            <a:t>plg</a:t>
          </a:r>
          <a:r>
            <a:rPr lang="en-GB" sz="3300" kern="1200" dirty="0"/>
            <a:t>. 2022 m. 20 </a:t>
          </a:r>
          <a:r>
            <a:rPr lang="en-GB" sz="3300" kern="1200" dirty="0" err="1"/>
            <a:t>tūkst</a:t>
          </a:r>
          <a:r>
            <a:rPr lang="en-GB" sz="3300" kern="1200" dirty="0"/>
            <a:t>. </a:t>
          </a:r>
          <a:r>
            <a:rPr lang="en-GB" sz="3300" kern="1200" dirty="0" err="1"/>
            <a:t>Eur</a:t>
          </a:r>
          <a:r>
            <a:rPr lang="en-GB" sz="3300" kern="1200" dirty="0"/>
            <a:t>)</a:t>
          </a:r>
        </a:p>
      </dsp:txBody>
      <dsp:txXfrm>
        <a:off x="2444195" y="2746862"/>
        <a:ext cx="2835877" cy="2588653"/>
      </dsp:txXfrm>
    </dsp:sp>
    <dsp:sp modelId="{B94A0F28-3F80-BF4B-925F-40D36AC7DFA4}">
      <dsp:nvSpPr>
        <dsp:cNvPr id="0" name=""/>
        <dsp:cNvSpPr/>
      </dsp:nvSpPr>
      <dsp:spPr>
        <a:xfrm rot="12900000">
          <a:off x="1042714" y="2168851"/>
          <a:ext cx="1283197" cy="69482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3C7C42B-2FF1-9B42-8340-79B1FFCCE649}">
      <dsp:nvSpPr>
        <dsp:cNvPr id="0" name=""/>
        <dsp:cNvSpPr/>
      </dsp:nvSpPr>
      <dsp:spPr>
        <a:xfrm>
          <a:off x="710" y="1221827"/>
          <a:ext cx="2316073" cy="185285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59055" rIns="59055" bIns="59055" numCol="1" spcCol="1270" anchor="ctr" anchorCtr="0">
          <a:noAutofit/>
        </a:bodyPr>
        <a:lstStyle/>
        <a:p>
          <a:pPr marL="0" lvl="0" indent="0" algn="ctr" defTabSz="1377950">
            <a:lnSpc>
              <a:spcPct val="90000"/>
            </a:lnSpc>
            <a:spcBef>
              <a:spcPct val="0"/>
            </a:spcBef>
            <a:spcAft>
              <a:spcPct val="35000"/>
            </a:spcAft>
            <a:buNone/>
          </a:pPr>
          <a:r>
            <a:rPr lang="en-GB" sz="3100" kern="1200" dirty="0" err="1"/>
            <a:t>įmonės</a:t>
          </a:r>
          <a:endParaRPr lang="en-GB" sz="3100" kern="1200" dirty="0"/>
        </a:p>
      </dsp:txBody>
      <dsp:txXfrm>
        <a:off x="54978" y="1276095"/>
        <a:ext cx="2207537" cy="1744322"/>
      </dsp:txXfrm>
    </dsp:sp>
    <dsp:sp modelId="{116181A2-BC90-DA40-97C7-9A0E67930ED3}">
      <dsp:nvSpPr>
        <dsp:cNvPr id="0" name=""/>
        <dsp:cNvSpPr/>
      </dsp:nvSpPr>
      <dsp:spPr>
        <a:xfrm rot="16200000">
          <a:off x="3167666" y="1088019"/>
          <a:ext cx="1388935" cy="69482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B8FF715-3F16-C04A-A771-515E73DB7339}">
      <dsp:nvSpPr>
        <dsp:cNvPr id="0" name=""/>
        <dsp:cNvSpPr/>
      </dsp:nvSpPr>
      <dsp:spPr>
        <a:xfrm>
          <a:off x="2704097" y="-185466"/>
          <a:ext cx="2316073" cy="185285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59055" rIns="59055" bIns="59055" numCol="1" spcCol="1270" anchor="ctr" anchorCtr="0">
          <a:noAutofit/>
        </a:bodyPr>
        <a:lstStyle/>
        <a:p>
          <a:pPr marL="0" lvl="0" indent="0" algn="ctr" defTabSz="1377950">
            <a:lnSpc>
              <a:spcPct val="90000"/>
            </a:lnSpc>
            <a:spcBef>
              <a:spcPct val="0"/>
            </a:spcBef>
            <a:spcAft>
              <a:spcPct val="35000"/>
            </a:spcAft>
            <a:buNone/>
          </a:pPr>
          <a:r>
            <a:rPr lang="en-GB" sz="3100" kern="1200" dirty="0" err="1"/>
            <a:t>savivaldybės</a:t>
          </a:r>
          <a:endParaRPr lang="en-GB" sz="3100" kern="1200" dirty="0"/>
        </a:p>
      </dsp:txBody>
      <dsp:txXfrm>
        <a:off x="2758365" y="-131198"/>
        <a:ext cx="2207537" cy="1744322"/>
      </dsp:txXfrm>
    </dsp:sp>
    <dsp:sp modelId="{B57D6BBC-E72E-144D-9400-610D89AF1095}">
      <dsp:nvSpPr>
        <dsp:cNvPr id="0" name=""/>
        <dsp:cNvSpPr/>
      </dsp:nvSpPr>
      <dsp:spPr>
        <a:xfrm rot="19500000">
          <a:off x="5398355" y="2168851"/>
          <a:ext cx="1283197" cy="69482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8224E5D-5F53-3649-8F8D-06ABA9BCCA89}">
      <dsp:nvSpPr>
        <dsp:cNvPr id="0" name=""/>
        <dsp:cNvSpPr/>
      </dsp:nvSpPr>
      <dsp:spPr>
        <a:xfrm>
          <a:off x="5407484" y="1221827"/>
          <a:ext cx="2316073" cy="185285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59055" rIns="59055" bIns="59055" numCol="1" spcCol="1270" anchor="ctr" anchorCtr="0">
          <a:noAutofit/>
        </a:bodyPr>
        <a:lstStyle/>
        <a:p>
          <a:pPr marL="0" lvl="0" indent="0" algn="ctr" defTabSz="1377950">
            <a:lnSpc>
              <a:spcPct val="90000"/>
            </a:lnSpc>
            <a:spcBef>
              <a:spcPct val="0"/>
            </a:spcBef>
            <a:spcAft>
              <a:spcPct val="35000"/>
            </a:spcAft>
            <a:buNone/>
          </a:pPr>
          <a:r>
            <a:rPr lang="en-GB" sz="3100" kern="1200" dirty="0" err="1"/>
            <a:t>organizacijos</a:t>
          </a:r>
          <a:endParaRPr lang="en-GB" sz="3100" kern="1200" dirty="0"/>
        </a:p>
      </dsp:txBody>
      <dsp:txXfrm>
        <a:off x="5461752" y="1276095"/>
        <a:ext cx="2207537" cy="1744322"/>
      </dsp:txXfrm>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L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963034-0070-B249-AFDC-6FFB2B35408B}" type="datetimeFigureOut">
              <a:rPr lang="en-LT" smtClean="0"/>
              <a:t>01/02/2024</a:t>
            </a:fld>
            <a:endParaRPr lang="en-L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L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L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4A3D90-719B-224F-9DD1-EDF80E473C68}" type="slidenum">
              <a:rPr lang="en-LT" smtClean="0"/>
              <a:t>‹#›</a:t>
            </a:fld>
            <a:endParaRPr lang="en-LT"/>
          </a:p>
        </p:txBody>
      </p:sp>
    </p:spTree>
    <p:extLst>
      <p:ext uri="{BB962C8B-B14F-4D97-AF65-F5344CB8AC3E}">
        <p14:creationId xmlns:p14="http://schemas.microsoft.com/office/powerpoint/2010/main" val="3682363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LT" dirty="0"/>
          </a:p>
        </p:txBody>
      </p:sp>
      <p:sp>
        <p:nvSpPr>
          <p:cNvPr id="4" name="Slide Number Placeholder 3"/>
          <p:cNvSpPr>
            <a:spLocks noGrp="1"/>
          </p:cNvSpPr>
          <p:nvPr>
            <p:ph type="sldNum" sz="quarter" idx="5"/>
          </p:nvPr>
        </p:nvSpPr>
        <p:spPr/>
        <p:txBody>
          <a:bodyPr/>
          <a:lstStyle/>
          <a:p>
            <a:fld id="{D54A3D90-719B-224F-9DD1-EDF80E473C68}" type="slidenum">
              <a:rPr lang="en-LT" smtClean="0"/>
              <a:t>10</a:t>
            </a:fld>
            <a:endParaRPr lang="en-LT"/>
          </a:p>
        </p:txBody>
      </p:sp>
    </p:spTree>
    <p:extLst>
      <p:ext uri="{BB962C8B-B14F-4D97-AF65-F5344CB8AC3E}">
        <p14:creationId xmlns:p14="http://schemas.microsoft.com/office/powerpoint/2010/main" val="4129027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D69501-09DD-76D3-7EEE-27D4E6DFC5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4E2B1E-04E0-6BE0-5988-7479AE660A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B8BF2F-6004-3C73-3AAB-03EE30BE6904}"/>
              </a:ext>
            </a:extLst>
          </p:cNvPr>
          <p:cNvSpPr>
            <a:spLocks noGrp="1"/>
          </p:cNvSpPr>
          <p:nvPr>
            <p:ph type="body" idx="1"/>
          </p:nvPr>
        </p:nvSpPr>
        <p:spPr/>
        <p:txBody>
          <a:bodyPr/>
          <a:lstStyle/>
          <a:p>
            <a:endParaRPr lang="en-LT" dirty="0"/>
          </a:p>
        </p:txBody>
      </p:sp>
      <p:sp>
        <p:nvSpPr>
          <p:cNvPr id="4" name="Slide Number Placeholder 3">
            <a:extLst>
              <a:ext uri="{FF2B5EF4-FFF2-40B4-BE49-F238E27FC236}">
                <a16:creationId xmlns:a16="http://schemas.microsoft.com/office/drawing/2014/main" id="{86F65893-B395-35B9-A8F7-283CD65A0671}"/>
              </a:ext>
            </a:extLst>
          </p:cNvPr>
          <p:cNvSpPr>
            <a:spLocks noGrp="1"/>
          </p:cNvSpPr>
          <p:nvPr>
            <p:ph type="sldNum" sz="quarter" idx="5"/>
          </p:nvPr>
        </p:nvSpPr>
        <p:spPr/>
        <p:txBody>
          <a:bodyPr/>
          <a:lstStyle/>
          <a:p>
            <a:fld id="{D54A3D90-719B-224F-9DD1-EDF80E473C68}" type="slidenum">
              <a:rPr lang="en-LT" smtClean="0"/>
              <a:t>11</a:t>
            </a:fld>
            <a:endParaRPr lang="en-LT"/>
          </a:p>
        </p:txBody>
      </p:sp>
    </p:spTree>
    <p:extLst>
      <p:ext uri="{BB962C8B-B14F-4D97-AF65-F5344CB8AC3E}">
        <p14:creationId xmlns:p14="http://schemas.microsoft.com/office/powerpoint/2010/main" val="3316594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LT" dirty="0"/>
          </a:p>
        </p:txBody>
      </p:sp>
      <p:sp>
        <p:nvSpPr>
          <p:cNvPr id="4" name="Slide Number Placeholder 3"/>
          <p:cNvSpPr>
            <a:spLocks noGrp="1"/>
          </p:cNvSpPr>
          <p:nvPr>
            <p:ph type="sldNum" sz="quarter" idx="5"/>
          </p:nvPr>
        </p:nvSpPr>
        <p:spPr/>
        <p:txBody>
          <a:bodyPr/>
          <a:lstStyle/>
          <a:p>
            <a:fld id="{D54A3D90-719B-224F-9DD1-EDF80E473C68}" type="slidenum">
              <a:rPr lang="en-LT" smtClean="0"/>
              <a:t>14</a:t>
            </a:fld>
            <a:endParaRPr lang="en-LT"/>
          </a:p>
        </p:txBody>
      </p:sp>
    </p:spTree>
    <p:extLst>
      <p:ext uri="{BB962C8B-B14F-4D97-AF65-F5344CB8AC3E}">
        <p14:creationId xmlns:p14="http://schemas.microsoft.com/office/powerpoint/2010/main" val="23658360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8.pn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25.png"/><Relationship Id="rId4" Type="http://schemas.openxmlformats.org/officeDocument/2006/relationships/image" Target="../media/image19.svg"/><Relationship Id="rId9" Type="http://schemas.openxmlformats.org/officeDocument/2006/relationships/image" Target="../media/image24.png"/></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image" Target="../media/image18.png"/><Relationship Id="rId7" Type="http://schemas.openxmlformats.org/officeDocument/2006/relationships/diagramData" Target="../diagrams/data2.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svg"/><Relationship Id="rId11" Type="http://schemas.microsoft.com/office/2007/relationships/diagramDrawing" Target="../diagrams/drawing2.xml"/><Relationship Id="rId5" Type="http://schemas.openxmlformats.org/officeDocument/2006/relationships/image" Target="../media/image8.png"/><Relationship Id="rId10" Type="http://schemas.openxmlformats.org/officeDocument/2006/relationships/diagramColors" Target="../diagrams/colors2.xml"/><Relationship Id="rId4" Type="http://schemas.openxmlformats.org/officeDocument/2006/relationships/image" Target="../media/image19.svg"/><Relationship Id="rId9"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15.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5.svg"/><Relationship Id="rId7" Type="http://schemas.openxmlformats.org/officeDocument/2006/relationships/image" Target="../media/image15.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8" Type="http://schemas.openxmlformats.org/officeDocument/2006/relationships/image" Target="../media/image15.svg"/><Relationship Id="rId13" Type="http://schemas.microsoft.com/office/2007/relationships/diagramDrawing" Target="../diagrams/drawing3.xml"/><Relationship Id="rId3" Type="http://schemas.openxmlformats.org/officeDocument/2006/relationships/image" Target="../media/image4.png"/><Relationship Id="rId7" Type="http://schemas.openxmlformats.org/officeDocument/2006/relationships/image" Target="../media/image14.png"/><Relationship Id="rId12" Type="http://schemas.openxmlformats.org/officeDocument/2006/relationships/diagramColors" Target="../diagrams/colors3.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3.svg"/><Relationship Id="rId11" Type="http://schemas.openxmlformats.org/officeDocument/2006/relationships/diagramQuickStyle" Target="../diagrams/quickStyle3.xml"/><Relationship Id="rId5" Type="http://schemas.openxmlformats.org/officeDocument/2006/relationships/image" Target="../media/image12.png"/><Relationship Id="rId10" Type="http://schemas.openxmlformats.org/officeDocument/2006/relationships/diagramLayout" Target="../diagrams/layout3.xml"/><Relationship Id="rId4" Type="http://schemas.openxmlformats.org/officeDocument/2006/relationships/image" Target="../media/image5.svg"/><Relationship Id="rId9" Type="http://schemas.openxmlformats.org/officeDocument/2006/relationships/diagramData" Target="../diagrams/data3.xml"/></Relationships>
</file>

<file path=ppt/slides/_rels/slide15.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5.sv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3.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7.svg"/><Relationship Id="rId2" Type="http://schemas.openxmlformats.org/officeDocument/2006/relationships/image" Target="../media/image4.png"/><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15.sv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image" Target="../media/image17.svg"/><Relationship Id="rId7" Type="http://schemas.openxmlformats.org/officeDocument/2006/relationships/image" Target="../media/image7.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15.sv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1.xml"/><Relationship Id="rId3" Type="http://schemas.openxmlformats.org/officeDocument/2006/relationships/image" Target="../media/image5.svg"/><Relationship Id="rId7" Type="http://schemas.openxmlformats.org/officeDocument/2006/relationships/image" Target="../media/image7.svg"/><Relationship Id="rId12" Type="http://schemas.microsoft.com/office/2007/relationships/diagramDrawing" Target="../diagrams/drawing1.xml"/><Relationship Id="rId2" Type="http://schemas.openxmlformats.org/officeDocument/2006/relationships/image" Target="../media/image4.png"/><Relationship Id="rId1" Type="http://schemas.openxmlformats.org/officeDocument/2006/relationships/slideLayout" Target="../slideLayouts/slideLayout4.xml"/><Relationship Id="rId6" Type="http://schemas.openxmlformats.org/officeDocument/2006/relationships/image" Target="../media/image6.png"/><Relationship Id="rId11" Type="http://schemas.openxmlformats.org/officeDocument/2006/relationships/diagramColors" Target="../diagrams/colors1.xml"/><Relationship Id="rId5" Type="http://schemas.openxmlformats.org/officeDocument/2006/relationships/image" Target="../media/image15.svg"/><Relationship Id="rId10" Type="http://schemas.openxmlformats.org/officeDocument/2006/relationships/diagramQuickStyle" Target="../diagrams/quickStyle1.xml"/><Relationship Id="rId4" Type="http://schemas.openxmlformats.org/officeDocument/2006/relationships/image" Target="../media/image14.png"/><Relationship Id="rId9"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9.svg"/><Relationship Id="rId7" Type="http://schemas.openxmlformats.org/officeDocument/2006/relationships/image" Target="../media/image14.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3.svg"/><Relationship Id="rId5" Type="http://schemas.openxmlformats.org/officeDocument/2006/relationships/image" Target="../media/image9.svg"/><Relationship Id="rId10" Type="http://schemas.openxmlformats.org/officeDocument/2006/relationships/image" Target="../media/image22.png"/><Relationship Id="rId4" Type="http://schemas.openxmlformats.org/officeDocument/2006/relationships/image" Target="../media/image8.png"/><Relationship Id="rId9"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2411"/>
            <a:ext cx="18288000" cy="10284589"/>
          </a:xfrm>
          <a:custGeom>
            <a:avLst/>
            <a:gdLst/>
            <a:ahLst/>
            <a:cxnLst/>
            <a:rect l="l" t="t" r="r" b="b"/>
            <a:pathLst>
              <a:path w="18494060" h="10402909">
                <a:moveTo>
                  <a:pt x="0" y="0"/>
                </a:moveTo>
                <a:lnTo>
                  <a:pt x="18494060" y="0"/>
                </a:lnTo>
                <a:lnTo>
                  <a:pt x="18494060" y="10402909"/>
                </a:lnTo>
                <a:lnTo>
                  <a:pt x="0" y="104029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a:off x="1028700" y="3883872"/>
            <a:ext cx="16497300" cy="5282254"/>
            <a:chOff x="0" y="200025"/>
            <a:chExt cx="21996400" cy="7430172"/>
          </a:xfrm>
        </p:grpSpPr>
        <p:sp>
          <p:nvSpPr>
            <p:cNvPr id="4" name="TextBox 4"/>
            <p:cNvSpPr txBox="1"/>
            <p:nvPr/>
          </p:nvSpPr>
          <p:spPr>
            <a:xfrm>
              <a:off x="0" y="200025"/>
              <a:ext cx="16548856" cy="2839734"/>
            </a:xfrm>
            <a:prstGeom prst="rect">
              <a:avLst/>
            </a:prstGeom>
          </p:spPr>
          <p:txBody>
            <a:bodyPr lIns="0" tIns="0" rIns="0" bIns="0" rtlCol="0" anchor="t">
              <a:spAutoFit/>
            </a:bodyPr>
            <a:lstStyle/>
            <a:p>
              <a:pPr>
                <a:lnSpc>
                  <a:spcPts val="8036"/>
                </a:lnSpc>
              </a:pPr>
              <a:r>
                <a:rPr lang="en-LT" sz="6600" dirty="0">
                  <a:solidFill>
                    <a:srgbClr val="FFFFFF"/>
                  </a:solidFill>
                  <a:latin typeface="+mj-lt"/>
                </a:rPr>
                <a:t>Šiaulių valstybinės kolegijos </a:t>
              </a:r>
            </a:p>
            <a:p>
              <a:pPr>
                <a:lnSpc>
                  <a:spcPts val="8036"/>
                </a:lnSpc>
              </a:pPr>
              <a:r>
                <a:rPr lang="en-LT" sz="6600" dirty="0">
                  <a:solidFill>
                    <a:srgbClr val="FFFFFF"/>
                  </a:solidFill>
                  <a:latin typeface="+mj-lt"/>
                </a:rPr>
                <a:t>2023 metų veiklos ataskaita</a:t>
              </a:r>
              <a:endParaRPr lang="en-US" sz="6600" dirty="0">
                <a:solidFill>
                  <a:srgbClr val="FFFFFF"/>
                </a:solidFill>
                <a:latin typeface="+mj-lt"/>
              </a:endParaRPr>
            </a:p>
          </p:txBody>
        </p:sp>
        <p:sp>
          <p:nvSpPr>
            <p:cNvPr id="5" name="TextBox 5"/>
            <p:cNvSpPr txBox="1"/>
            <p:nvPr/>
          </p:nvSpPr>
          <p:spPr>
            <a:xfrm>
              <a:off x="5447544" y="6259260"/>
              <a:ext cx="16548856" cy="1370937"/>
            </a:xfrm>
            <a:prstGeom prst="rect">
              <a:avLst/>
            </a:prstGeom>
          </p:spPr>
          <p:txBody>
            <a:bodyPr lIns="0" tIns="0" rIns="0" bIns="0" rtlCol="0" anchor="t">
              <a:spAutoFit/>
            </a:bodyPr>
            <a:lstStyle/>
            <a:p>
              <a:pPr algn="r">
                <a:lnSpc>
                  <a:spcPts val="3839"/>
                </a:lnSpc>
              </a:pPr>
              <a:r>
                <a:rPr lang="en-US" sz="3199" dirty="0" err="1">
                  <a:solidFill>
                    <a:srgbClr val="FFFFFF"/>
                  </a:solidFill>
                </a:rPr>
                <a:t>Ataskaitos</a:t>
              </a:r>
              <a:r>
                <a:rPr lang="en-US" sz="3199" dirty="0">
                  <a:solidFill>
                    <a:srgbClr val="FFFFFF"/>
                  </a:solidFill>
                </a:rPr>
                <a:t> </a:t>
              </a:r>
              <a:r>
                <a:rPr lang="en-US" sz="3199" dirty="0" err="1">
                  <a:solidFill>
                    <a:srgbClr val="FFFFFF"/>
                  </a:solidFill>
                  <a:ea typeface="Apple Color Emoji" pitchFamily="2" charset="0"/>
                </a:rPr>
                <a:t>santrauka</a:t>
              </a:r>
              <a:endParaRPr lang="en-US" sz="3199" dirty="0">
                <a:solidFill>
                  <a:srgbClr val="FFFFFF"/>
                </a:solidFill>
                <a:ea typeface="Apple Color Emoji" pitchFamily="2" charset="0"/>
              </a:endParaRPr>
            </a:p>
            <a:p>
              <a:pPr algn="r">
                <a:lnSpc>
                  <a:spcPts val="3839"/>
                </a:lnSpc>
              </a:pPr>
              <a:r>
                <a:rPr lang="en-US" sz="3199" dirty="0">
                  <a:solidFill>
                    <a:srgbClr val="FFFFFF"/>
                  </a:solidFill>
                </a:rPr>
                <a:t>2024-01-31</a:t>
              </a:r>
            </a:p>
          </p:txBody>
        </p:sp>
      </p:grpSp>
      <p:pic>
        <p:nvPicPr>
          <p:cNvPr id="12" name="Picture 11">
            <a:extLst>
              <a:ext uri="{FF2B5EF4-FFF2-40B4-BE49-F238E27FC236}">
                <a16:creationId xmlns:a16="http://schemas.microsoft.com/office/drawing/2014/main" id="{A24A55CD-4264-0651-4E92-D23DCED66C69}"/>
              </a:ext>
            </a:extLst>
          </p:cNvPr>
          <p:cNvPicPr>
            <a:picLocks noChangeAspect="1"/>
          </p:cNvPicPr>
          <p:nvPr/>
        </p:nvPicPr>
        <p:blipFill>
          <a:blip r:embed="rId4"/>
          <a:stretch>
            <a:fillRect/>
          </a:stretch>
        </p:blipFill>
        <p:spPr>
          <a:xfrm>
            <a:off x="304800" y="266700"/>
            <a:ext cx="4346299" cy="154599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31356E"/>
        </a:solidFill>
        <a:effectLst/>
      </p:bgPr>
    </p:bg>
    <p:spTree>
      <p:nvGrpSpPr>
        <p:cNvPr id="1" name="">
          <a:extLst>
            <a:ext uri="{FF2B5EF4-FFF2-40B4-BE49-F238E27FC236}">
              <a16:creationId xmlns:a16="http://schemas.microsoft.com/office/drawing/2014/main" id="{FAA85CD9-0339-FE35-4661-B45CC51F920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BE14226B-92FC-8305-6012-70CF9CD9740B}"/>
              </a:ext>
            </a:extLst>
          </p:cNvPr>
          <p:cNvSpPr/>
          <p:nvPr/>
        </p:nvSpPr>
        <p:spPr>
          <a:xfrm>
            <a:off x="11575" y="0"/>
            <a:ext cx="18288000" cy="107061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TextBox 4">
            <a:extLst>
              <a:ext uri="{FF2B5EF4-FFF2-40B4-BE49-F238E27FC236}">
                <a16:creationId xmlns:a16="http://schemas.microsoft.com/office/drawing/2014/main" id="{CB45B29B-B056-8D81-E64E-BFE597D3F8B1}"/>
              </a:ext>
            </a:extLst>
          </p:cNvPr>
          <p:cNvSpPr txBox="1"/>
          <p:nvPr/>
        </p:nvSpPr>
        <p:spPr>
          <a:xfrm>
            <a:off x="2133600" y="723900"/>
            <a:ext cx="8107901" cy="923330"/>
          </a:xfrm>
          <a:prstGeom prst="rect">
            <a:avLst/>
          </a:prstGeom>
        </p:spPr>
        <p:txBody>
          <a:bodyPr wrap="square" lIns="0" tIns="0" rIns="0" bIns="0" rtlCol="0" anchor="t">
            <a:spAutoFit/>
          </a:bodyPr>
          <a:lstStyle/>
          <a:p>
            <a:pPr>
              <a:lnSpc>
                <a:spcPts val="7200"/>
              </a:lnSpc>
            </a:pPr>
            <a:r>
              <a:rPr lang="en-US" sz="6600" dirty="0" err="1">
                <a:solidFill>
                  <a:srgbClr val="FFFFFF"/>
                </a:solidFill>
              </a:rPr>
              <a:t>Akademinis</a:t>
            </a:r>
            <a:r>
              <a:rPr lang="en-US" sz="6600" dirty="0">
                <a:solidFill>
                  <a:srgbClr val="FFFFFF"/>
                </a:solidFill>
              </a:rPr>
              <a:t> </a:t>
            </a:r>
            <a:r>
              <a:rPr lang="en-US" sz="6600" dirty="0" err="1">
                <a:solidFill>
                  <a:srgbClr val="FFFFFF"/>
                </a:solidFill>
              </a:rPr>
              <a:t>mobilumas</a:t>
            </a:r>
            <a:endParaRPr lang="en-US" sz="6600" dirty="0">
              <a:solidFill>
                <a:srgbClr val="FFFFFF"/>
              </a:solidFill>
            </a:endParaRPr>
          </a:p>
        </p:txBody>
      </p:sp>
      <p:sp>
        <p:nvSpPr>
          <p:cNvPr id="7" name="Freeform 22">
            <a:extLst>
              <a:ext uri="{FF2B5EF4-FFF2-40B4-BE49-F238E27FC236}">
                <a16:creationId xmlns:a16="http://schemas.microsoft.com/office/drawing/2014/main" id="{A5C5CB43-9836-A9E4-2F9F-CD6737BBDEFD}"/>
              </a:ext>
            </a:extLst>
          </p:cNvPr>
          <p:cNvSpPr/>
          <p:nvPr/>
        </p:nvSpPr>
        <p:spPr>
          <a:xfrm>
            <a:off x="457200" y="647700"/>
            <a:ext cx="1406829" cy="1296840"/>
          </a:xfrm>
          <a:custGeom>
            <a:avLst/>
            <a:gdLst/>
            <a:ahLst/>
            <a:cxnLst/>
            <a:rect l="l" t="t" r="r" b="b"/>
            <a:pathLst>
              <a:path w="1406829" h="1296840">
                <a:moveTo>
                  <a:pt x="0" y="0"/>
                </a:moveTo>
                <a:lnTo>
                  <a:pt x="1406829" y="0"/>
                </a:lnTo>
                <a:lnTo>
                  <a:pt x="1406829" y="1296840"/>
                </a:lnTo>
                <a:lnTo>
                  <a:pt x="0" y="129684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0" name="Freeform 12">
            <a:extLst>
              <a:ext uri="{FF2B5EF4-FFF2-40B4-BE49-F238E27FC236}">
                <a16:creationId xmlns:a16="http://schemas.microsoft.com/office/drawing/2014/main" id="{D9795212-7B00-C0D3-CBE6-4490883623F7}"/>
              </a:ext>
            </a:extLst>
          </p:cNvPr>
          <p:cNvSpPr/>
          <p:nvPr/>
        </p:nvSpPr>
        <p:spPr>
          <a:xfrm>
            <a:off x="8007968" y="2368331"/>
            <a:ext cx="403837" cy="403837"/>
          </a:xfrm>
          <a:custGeom>
            <a:avLst/>
            <a:gdLst/>
            <a:ahLst/>
            <a:cxnLst/>
            <a:rect l="l" t="t" r="r" b="b"/>
            <a:pathLst>
              <a:path w="403837" h="403837">
                <a:moveTo>
                  <a:pt x="0" y="0"/>
                </a:moveTo>
                <a:lnTo>
                  <a:pt x="403837" y="0"/>
                </a:lnTo>
                <a:lnTo>
                  <a:pt x="403837" y="403837"/>
                </a:lnTo>
                <a:lnTo>
                  <a:pt x="0" y="40383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1" name="TextBox 10">
            <a:extLst>
              <a:ext uri="{FF2B5EF4-FFF2-40B4-BE49-F238E27FC236}">
                <a16:creationId xmlns:a16="http://schemas.microsoft.com/office/drawing/2014/main" id="{A9506394-6E72-706F-A87B-5DC228BFDE5A}"/>
              </a:ext>
            </a:extLst>
          </p:cNvPr>
          <p:cNvSpPr txBox="1"/>
          <p:nvPr/>
        </p:nvSpPr>
        <p:spPr>
          <a:xfrm>
            <a:off x="8686800" y="2400300"/>
            <a:ext cx="8991600" cy="441018"/>
          </a:xfrm>
          <a:prstGeom prst="rect">
            <a:avLst/>
          </a:prstGeom>
        </p:spPr>
        <p:txBody>
          <a:bodyPr wrap="square" lIns="0" tIns="0" rIns="0" bIns="0" rtlCol="0" anchor="t">
            <a:spAutoFit/>
          </a:bodyPr>
          <a:lstStyle/>
          <a:p>
            <a:pPr>
              <a:lnSpc>
                <a:spcPts val="3639"/>
              </a:lnSpc>
            </a:pPr>
            <a:r>
              <a:rPr lang="en-US" sz="2799" dirty="0">
                <a:solidFill>
                  <a:srgbClr val="FFFFFF"/>
                </a:solidFill>
              </a:rPr>
              <a:t>IŠVYKSTAMOJO </a:t>
            </a:r>
            <a:r>
              <a:rPr lang="en-US" sz="2799" dirty="0" err="1">
                <a:solidFill>
                  <a:srgbClr val="FFFFFF"/>
                </a:solidFill>
              </a:rPr>
              <a:t>mobilumo</a:t>
            </a:r>
            <a:r>
              <a:rPr lang="en-US" sz="2799" dirty="0">
                <a:solidFill>
                  <a:srgbClr val="FFFFFF"/>
                </a:solidFill>
              </a:rPr>
              <a:t> </a:t>
            </a:r>
            <a:r>
              <a:rPr lang="en-US" sz="2799" dirty="0" err="1">
                <a:solidFill>
                  <a:srgbClr val="FFFFFF"/>
                </a:solidFill>
              </a:rPr>
              <a:t>dinamika</a:t>
            </a:r>
            <a:r>
              <a:rPr lang="en-US" sz="2799" dirty="0">
                <a:solidFill>
                  <a:srgbClr val="FFFFFF"/>
                </a:solidFill>
              </a:rPr>
              <a:t> / </a:t>
            </a:r>
            <a:r>
              <a:rPr lang="en-US" sz="2799" dirty="0" err="1">
                <a:solidFill>
                  <a:srgbClr val="FFFFFF"/>
                </a:solidFill>
              </a:rPr>
              <a:t>dalyviai</a:t>
            </a:r>
            <a:endParaRPr lang="en-US" sz="2799" dirty="0">
              <a:solidFill>
                <a:srgbClr val="FFFFFF"/>
              </a:solidFill>
            </a:endParaRPr>
          </a:p>
        </p:txBody>
      </p:sp>
      <p:sp>
        <p:nvSpPr>
          <p:cNvPr id="14" name="Freeform 12">
            <a:extLst>
              <a:ext uri="{FF2B5EF4-FFF2-40B4-BE49-F238E27FC236}">
                <a16:creationId xmlns:a16="http://schemas.microsoft.com/office/drawing/2014/main" id="{20DC0E97-A973-C31A-62C9-1CBD1532F87E}"/>
              </a:ext>
            </a:extLst>
          </p:cNvPr>
          <p:cNvSpPr/>
          <p:nvPr/>
        </p:nvSpPr>
        <p:spPr>
          <a:xfrm>
            <a:off x="8007968" y="6038778"/>
            <a:ext cx="403837" cy="403837"/>
          </a:xfrm>
          <a:custGeom>
            <a:avLst/>
            <a:gdLst/>
            <a:ahLst/>
            <a:cxnLst/>
            <a:rect l="l" t="t" r="r" b="b"/>
            <a:pathLst>
              <a:path w="403837" h="403837">
                <a:moveTo>
                  <a:pt x="0" y="0"/>
                </a:moveTo>
                <a:lnTo>
                  <a:pt x="403837" y="0"/>
                </a:lnTo>
                <a:lnTo>
                  <a:pt x="403837" y="403837"/>
                </a:lnTo>
                <a:lnTo>
                  <a:pt x="0" y="40383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pic>
        <p:nvPicPr>
          <p:cNvPr id="3" name="image11.png">
            <a:extLst>
              <a:ext uri="{FF2B5EF4-FFF2-40B4-BE49-F238E27FC236}">
                <a16:creationId xmlns:a16="http://schemas.microsoft.com/office/drawing/2014/main" id="{FE72C3A4-BE7D-5AD3-6045-6906AEC02CD1}"/>
              </a:ext>
            </a:extLst>
          </p:cNvPr>
          <p:cNvPicPr/>
          <p:nvPr/>
        </p:nvPicPr>
        <p:blipFill>
          <a:blip r:embed="rId9"/>
          <a:srcRect/>
          <a:stretch>
            <a:fillRect/>
          </a:stretch>
        </p:blipFill>
        <p:spPr>
          <a:xfrm>
            <a:off x="793287" y="2095501"/>
            <a:ext cx="6979113" cy="3733800"/>
          </a:xfrm>
          <a:prstGeom prst="rect">
            <a:avLst/>
          </a:prstGeom>
          <a:ln/>
        </p:spPr>
      </p:pic>
      <p:pic>
        <p:nvPicPr>
          <p:cNvPr id="5" name="image1.png">
            <a:extLst>
              <a:ext uri="{FF2B5EF4-FFF2-40B4-BE49-F238E27FC236}">
                <a16:creationId xmlns:a16="http://schemas.microsoft.com/office/drawing/2014/main" id="{83D06F9D-F21A-9BEE-4F58-8C08B9D4AE6C}"/>
              </a:ext>
            </a:extLst>
          </p:cNvPr>
          <p:cNvPicPr/>
          <p:nvPr/>
        </p:nvPicPr>
        <p:blipFill>
          <a:blip r:embed="rId10"/>
          <a:srcRect/>
          <a:stretch>
            <a:fillRect/>
          </a:stretch>
        </p:blipFill>
        <p:spPr>
          <a:xfrm>
            <a:off x="793287" y="5972140"/>
            <a:ext cx="6979113" cy="4048159"/>
          </a:xfrm>
          <a:prstGeom prst="rect">
            <a:avLst/>
          </a:prstGeom>
          <a:ln/>
        </p:spPr>
      </p:pic>
      <p:sp>
        <p:nvSpPr>
          <p:cNvPr id="6" name="TextBox 5">
            <a:extLst>
              <a:ext uri="{FF2B5EF4-FFF2-40B4-BE49-F238E27FC236}">
                <a16:creationId xmlns:a16="http://schemas.microsoft.com/office/drawing/2014/main" id="{9DFC1483-F39D-B2DA-8CBB-323A24760796}"/>
              </a:ext>
            </a:extLst>
          </p:cNvPr>
          <p:cNvSpPr txBox="1"/>
          <p:nvPr/>
        </p:nvSpPr>
        <p:spPr>
          <a:xfrm>
            <a:off x="8686800" y="6006474"/>
            <a:ext cx="8991600" cy="441018"/>
          </a:xfrm>
          <a:prstGeom prst="rect">
            <a:avLst/>
          </a:prstGeom>
        </p:spPr>
        <p:txBody>
          <a:bodyPr wrap="square" lIns="0" tIns="0" rIns="0" bIns="0" rtlCol="0" anchor="t">
            <a:spAutoFit/>
          </a:bodyPr>
          <a:lstStyle/>
          <a:p>
            <a:pPr>
              <a:lnSpc>
                <a:spcPts val="3639"/>
              </a:lnSpc>
            </a:pPr>
            <a:r>
              <a:rPr lang="en-US" sz="2799" dirty="0">
                <a:solidFill>
                  <a:srgbClr val="FFFFFF"/>
                </a:solidFill>
              </a:rPr>
              <a:t>ATVYKSTAMOJO </a:t>
            </a:r>
            <a:r>
              <a:rPr lang="en-US" sz="2799" dirty="0" err="1">
                <a:solidFill>
                  <a:srgbClr val="FFFFFF"/>
                </a:solidFill>
              </a:rPr>
              <a:t>mobilumo</a:t>
            </a:r>
            <a:r>
              <a:rPr lang="en-US" sz="2799" dirty="0">
                <a:solidFill>
                  <a:srgbClr val="FFFFFF"/>
                </a:solidFill>
              </a:rPr>
              <a:t> </a:t>
            </a:r>
            <a:r>
              <a:rPr lang="en-US" sz="2799" dirty="0" err="1">
                <a:solidFill>
                  <a:srgbClr val="FFFFFF"/>
                </a:solidFill>
              </a:rPr>
              <a:t>dinamika</a:t>
            </a:r>
            <a:r>
              <a:rPr lang="en-US" sz="2799" dirty="0">
                <a:solidFill>
                  <a:srgbClr val="FFFFFF"/>
                </a:solidFill>
              </a:rPr>
              <a:t> / </a:t>
            </a:r>
            <a:r>
              <a:rPr lang="en-US" sz="2799" dirty="0" err="1">
                <a:solidFill>
                  <a:srgbClr val="FFFFFF"/>
                </a:solidFill>
              </a:rPr>
              <a:t>dalyviai</a:t>
            </a:r>
            <a:endParaRPr lang="en-US" sz="2799" dirty="0">
              <a:solidFill>
                <a:srgbClr val="FFFFFF"/>
              </a:solidFill>
            </a:endParaRPr>
          </a:p>
        </p:txBody>
      </p:sp>
      <p:sp>
        <p:nvSpPr>
          <p:cNvPr id="17" name="TextBox 6">
            <a:extLst>
              <a:ext uri="{FF2B5EF4-FFF2-40B4-BE49-F238E27FC236}">
                <a16:creationId xmlns:a16="http://schemas.microsoft.com/office/drawing/2014/main" id="{211F6AB0-6E03-8CC5-7AD1-55C343945294}"/>
              </a:ext>
            </a:extLst>
          </p:cNvPr>
          <p:cNvSpPr txBox="1"/>
          <p:nvPr/>
        </p:nvSpPr>
        <p:spPr>
          <a:xfrm>
            <a:off x="8686800" y="2933700"/>
            <a:ext cx="7962900" cy="2581348"/>
          </a:xfrm>
          <a:prstGeom prst="rect">
            <a:avLst/>
          </a:prstGeom>
        </p:spPr>
        <p:txBody>
          <a:bodyPr wrap="square" lIns="0" tIns="0" rIns="0" bIns="0" rtlCol="0" anchor="t">
            <a:spAutoFit/>
          </a:bodyPr>
          <a:lstStyle/>
          <a:p>
            <a:pPr marL="453390" lvl="1" indent="-226695">
              <a:lnSpc>
                <a:spcPts val="2940"/>
              </a:lnSpc>
              <a:buFont typeface="Arial"/>
              <a:buChar char="•"/>
            </a:pPr>
            <a:r>
              <a:rPr lang="lt-LT" sz="2100" dirty="0">
                <a:solidFill>
                  <a:srgbClr val="FFFFFF"/>
                </a:solidFill>
              </a:rPr>
              <a:t>Dalinės studijos, praktika</a:t>
            </a:r>
            <a:endParaRPr lang="en-US" sz="2100" dirty="0">
              <a:solidFill>
                <a:srgbClr val="FFFFFF"/>
              </a:solidFill>
            </a:endParaRPr>
          </a:p>
          <a:p>
            <a:pPr marL="453390" lvl="1" indent="-226695">
              <a:lnSpc>
                <a:spcPts val="2940"/>
              </a:lnSpc>
              <a:buFont typeface="Arial"/>
              <a:buChar char="•"/>
            </a:pPr>
            <a:r>
              <a:rPr lang="lt-LT" sz="2100" dirty="0">
                <a:solidFill>
                  <a:srgbClr val="FFFFFF"/>
                </a:solidFill>
              </a:rPr>
              <a:t>Absolvento praktika</a:t>
            </a:r>
          </a:p>
          <a:p>
            <a:pPr marL="453390" lvl="1" indent="-226695">
              <a:lnSpc>
                <a:spcPts val="2940"/>
              </a:lnSpc>
              <a:buFont typeface="Arial"/>
              <a:buChar char="•"/>
            </a:pPr>
            <a:r>
              <a:rPr lang="lt-LT" sz="2100" dirty="0">
                <a:solidFill>
                  <a:srgbClr val="FFFFFF"/>
                </a:solidFill>
              </a:rPr>
              <a:t>Albanijoje, Bosnijoje ir Hercegovinoje, Bulgarijoje, Čekijoje, Estijoje, Gruzijoje, Ispanijoje, Italijoje, Kipre, Kosove, Latvijoje, Lenkijoje, Norvegijoje, Portugalijoje, Rumunijoje, Vengrijoje, Vokietijoje, Turkijoje... </a:t>
            </a:r>
          </a:p>
          <a:p>
            <a:pPr marL="453390" lvl="1" indent="-226695">
              <a:lnSpc>
                <a:spcPts val="2940"/>
              </a:lnSpc>
              <a:buFont typeface="Arial"/>
              <a:buChar char="•"/>
            </a:pPr>
            <a:r>
              <a:rPr lang="lt-LT" sz="2100" dirty="0">
                <a:solidFill>
                  <a:srgbClr val="FFFFFF"/>
                </a:solidFill>
              </a:rPr>
              <a:t>BIP dalyvavo 2 dėstytojai, 2 administracijos darbuotojai, 14 studentų </a:t>
            </a:r>
          </a:p>
        </p:txBody>
      </p:sp>
      <p:sp>
        <p:nvSpPr>
          <p:cNvPr id="18" name="TextBox 6">
            <a:extLst>
              <a:ext uri="{FF2B5EF4-FFF2-40B4-BE49-F238E27FC236}">
                <a16:creationId xmlns:a16="http://schemas.microsoft.com/office/drawing/2014/main" id="{6002AE00-66FE-06F2-D0E3-048BE28C3DC2}"/>
              </a:ext>
            </a:extLst>
          </p:cNvPr>
          <p:cNvSpPr txBox="1"/>
          <p:nvPr/>
        </p:nvSpPr>
        <p:spPr>
          <a:xfrm>
            <a:off x="8763000" y="6591300"/>
            <a:ext cx="7886700" cy="1459246"/>
          </a:xfrm>
          <a:prstGeom prst="rect">
            <a:avLst/>
          </a:prstGeom>
        </p:spPr>
        <p:txBody>
          <a:bodyPr wrap="square" lIns="0" tIns="0" rIns="0" bIns="0" rtlCol="0" anchor="t">
            <a:spAutoFit/>
          </a:bodyPr>
          <a:lstStyle/>
          <a:p>
            <a:pPr marL="453390" lvl="1" indent="-226695">
              <a:lnSpc>
                <a:spcPts val="2940"/>
              </a:lnSpc>
              <a:buFont typeface="Arial"/>
              <a:buChar char="•"/>
            </a:pPr>
            <a:r>
              <a:rPr lang="lt-LT" sz="2100" dirty="0">
                <a:solidFill>
                  <a:srgbClr val="FFFFFF"/>
                </a:solidFill>
              </a:rPr>
              <a:t>iš Čekijos, Ispanijos, Italijos, Lenkijos, Portugalijos, </a:t>
            </a:r>
            <a:r>
              <a:rPr lang="lt-LT" sz="2100" dirty="0" err="1">
                <a:solidFill>
                  <a:srgbClr val="FFFFFF"/>
                </a:solidFill>
              </a:rPr>
              <a:t>Sakartvelo</a:t>
            </a:r>
            <a:r>
              <a:rPr lang="lt-LT" sz="2100" dirty="0">
                <a:solidFill>
                  <a:srgbClr val="FFFFFF"/>
                </a:solidFill>
              </a:rPr>
              <a:t>, Turkijos</a:t>
            </a:r>
            <a:endParaRPr lang="en-LT" sz="2100" dirty="0">
              <a:solidFill>
                <a:srgbClr val="FFFFFF"/>
              </a:solidFill>
            </a:endParaRPr>
          </a:p>
          <a:p>
            <a:pPr marL="453390" lvl="1" indent="-226695">
              <a:lnSpc>
                <a:spcPts val="2940"/>
              </a:lnSpc>
              <a:buFont typeface="Arial"/>
              <a:buChar char="•"/>
            </a:pPr>
            <a:r>
              <a:rPr lang="lt-LT" sz="2100" dirty="0">
                <a:solidFill>
                  <a:srgbClr val="FFFFFF"/>
                </a:solidFill>
              </a:rPr>
              <a:t>BIP programa „Verslumas ir lyderystė“ / 20 studentų</a:t>
            </a:r>
          </a:p>
          <a:p>
            <a:pPr marL="453390" lvl="1" indent="-226695">
              <a:lnSpc>
                <a:spcPts val="2940"/>
              </a:lnSpc>
              <a:buFont typeface="Arial"/>
              <a:buChar char="•"/>
            </a:pPr>
            <a:r>
              <a:rPr lang="lt-LT" sz="2100" dirty="0">
                <a:solidFill>
                  <a:srgbClr val="FFFFFF"/>
                </a:solidFill>
              </a:rPr>
              <a:t>TARPTAUTINĖ SAVAITĖ</a:t>
            </a:r>
            <a:endParaRPr lang="en-US" sz="2100" dirty="0">
              <a:solidFill>
                <a:srgbClr val="FFFFFF"/>
              </a:solidFill>
            </a:endParaRPr>
          </a:p>
        </p:txBody>
      </p:sp>
    </p:spTree>
    <p:extLst>
      <p:ext uri="{BB962C8B-B14F-4D97-AF65-F5344CB8AC3E}">
        <p14:creationId xmlns:p14="http://schemas.microsoft.com/office/powerpoint/2010/main" val="3200021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31356E"/>
        </a:solidFill>
        <a:effectLst/>
      </p:bgPr>
    </p:bg>
    <p:spTree>
      <p:nvGrpSpPr>
        <p:cNvPr id="1" name="">
          <a:extLst>
            <a:ext uri="{FF2B5EF4-FFF2-40B4-BE49-F238E27FC236}">
              <a16:creationId xmlns:a16="http://schemas.microsoft.com/office/drawing/2014/main" id="{734E8F54-1FB0-497E-F0E2-0E5FD9B5D53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78CAEEE5-CC03-A410-1651-84B08D0020F0}"/>
              </a:ext>
            </a:extLst>
          </p:cNvPr>
          <p:cNvSpPr/>
          <p:nvPr/>
        </p:nvSpPr>
        <p:spPr>
          <a:xfrm>
            <a:off x="0" y="114300"/>
            <a:ext cx="18288000" cy="107061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TextBox 4">
            <a:extLst>
              <a:ext uri="{FF2B5EF4-FFF2-40B4-BE49-F238E27FC236}">
                <a16:creationId xmlns:a16="http://schemas.microsoft.com/office/drawing/2014/main" id="{8F43430C-FD56-5A48-94AF-039A27D37D22}"/>
              </a:ext>
            </a:extLst>
          </p:cNvPr>
          <p:cNvSpPr txBox="1"/>
          <p:nvPr/>
        </p:nvSpPr>
        <p:spPr>
          <a:xfrm>
            <a:off x="2133600" y="1019175"/>
            <a:ext cx="8107901" cy="923330"/>
          </a:xfrm>
          <a:prstGeom prst="rect">
            <a:avLst/>
          </a:prstGeom>
        </p:spPr>
        <p:txBody>
          <a:bodyPr wrap="square" lIns="0" tIns="0" rIns="0" bIns="0" rtlCol="0" anchor="t">
            <a:spAutoFit/>
          </a:bodyPr>
          <a:lstStyle/>
          <a:p>
            <a:pPr>
              <a:lnSpc>
                <a:spcPts val="7200"/>
              </a:lnSpc>
            </a:pPr>
            <a:r>
              <a:rPr lang="en-US" sz="6600" dirty="0" err="1">
                <a:solidFill>
                  <a:srgbClr val="FFFFFF"/>
                </a:solidFill>
              </a:rPr>
              <a:t>Tarptautiniai</a:t>
            </a:r>
            <a:r>
              <a:rPr lang="en-US" sz="6600" dirty="0">
                <a:solidFill>
                  <a:srgbClr val="FFFFFF"/>
                </a:solidFill>
              </a:rPr>
              <a:t> </a:t>
            </a:r>
            <a:r>
              <a:rPr lang="en-US" sz="6600" dirty="0" err="1">
                <a:solidFill>
                  <a:srgbClr val="FFFFFF"/>
                </a:solidFill>
              </a:rPr>
              <a:t>projektai</a:t>
            </a:r>
            <a:endParaRPr lang="en-US" sz="6600" dirty="0">
              <a:solidFill>
                <a:srgbClr val="FFFFFF"/>
              </a:solidFill>
            </a:endParaRPr>
          </a:p>
        </p:txBody>
      </p:sp>
      <p:sp>
        <p:nvSpPr>
          <p:cNvPr id="7" name="Freeform 22">
            <a:extLst>
              <a:ext uri="{FF2B5EF4-FFF2-40B4-BE49-F238E27FC236}">
                <a16:creationId xmlns:a16="http://schemas.microsoft.com/office/drawing/2014/main" id="{3CFC2D6D-5A79-3928-28AF-0DAE5BA131D5}"/>
              </a:ext>
            </a:extLst>
          </p:cNvPr>
          <p:cNvSpPr/>
          <p:nvPr/>
        </p:nvSpPr>
        <p:spPr>
          <a:xfrm>
            <a:off x="457200" y="876300"/>
            <a:ext cx="1406829" cy="1296840"/>
          </a:xfrm>
          <a:custGeom>
            <a:avLst/>
            <a:gdLst/>
            <a:ahLst/>
            <a:cxnLst/>
            <a:rect l="l" t="t" r="r" b="b"/>
            <a:pathLst>
              <a:path w="1406829" h="1296840">
                <a:moveTo>
                  <a:pt x="0" y="0"/>
                </a:moveTo>
                <a:lnTo>
                  <a:pt x="1406829" y="0"/>
                </a:lnTo>
                <a:lnTo>
                  <a:pt x="1406829" y="1296840"/>
                </a:lnTo>
                <a:lnTo>
                  <a:pt x="0" y="129684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aphicFrame>
        <p:nvGraphicFramePr>
          <p:cNvPr id="3" name="Diagram 2">
            <a:extLst>
              <a:ext uri="{FF2B5EF4-FFF2-40B4-BE49-F238E27FC236}">
                <a16:creationId xmlns:a16="http://schemas.microsoft.com/office/drawing/2014/main" id="{44B03D5D-07C0-1B82-FFA0-9757D0D9F60D}"/>
              </a:ext>
            </a:extLst>
          </p:cNvPr>
          <p:cNvGraphicFramePr/>
          <p:nvPr>
            <p:extLst>
              <p:ext uri="{D42A27DB-BD31-4B8C-83A1-F6EECF244321}">
                <p14:modId xmlns:p14="http://schemas.microsoft.com/office/powerpoint/2010/main" val="1238800204"/>
              </p:ext>
            </p:extLst>
          </p:nvPr>
        </p:nvGraphicFramePr>
        <p:xfrm>
          <a:off x="1905000" y="3009900"/>
          <a:ext cx="14630400" cy="67818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8508680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31356E"/>
        </a:solidFill>
        <a:effectLst/>
      </p:bgPr>
    </p:bg>
    <p:spTree>
      <p:nvGrpSpPr>
        <p:cNvPr id="1" name="">
          <a:extLst>
            <a:ext uri="{FF2B5EF4-FFF2-40B4-BE49-F238E27FC236}">
              <a16:creationId xmlns:a16="http://schemas.microsoft.com/office/drawing/2014/main" id="{5A5155F6-F7E9-54EF-6DE4-ECA8B0338789}"/>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FBD4F196-F633-110E-B51B-0D9E4A2D13F8}"/>
              </a:ext>
            </a:extLst>
          </p:cNvPr>
          <p:cNvSpPr/>
          <p:nvPr/>
        </p:nvSpPr>
        <p:spPr>
          <a:xfrm rot="-10800000">
            <a:off x="0" y="-114300"/>
            <a:ext cx="18288000" cy="10972800"/>
          </a:xfrm>
          <a:custGeom>
            <a:avLst/>
            <a:gdLst/>
            <a:ahLst/>
            <a:cxnLst/>
            <a:rect l="l" t="t" r="r" b="b"/>
            <a:pathLst>
              <a:path w="18288000" h="10972800">
                <a:moveTo>
                  <a:pt x="0" y="0"/>
                </a:moveTo>
                <a:lnTo>
                  <a:pt x="18288000" y="0"/>
                </a:lnTo>
                <a:lnTo>
                  <a:pt x="18288000" y="10972800"/>
                </a:lnTo>
                <a:lnTo>
                  <a:pt x="0" y="10972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TextBox 4">
            <a:extLst>
              <a:ext uri="{FF2B5EF4-FFF2-40B4-BE49-F238E27FC236}">
                <a16:creationId xmlns:a16="http://schemas.microsoft.com/office/drawing/2014/main" id="{197A4D4B-AE8A-C861-F2BE-156A7BD43BA0}"/>
              </a:ext>
            </a:extLst>
          </p:cNvPr>
          <p:cNvSpPr txBox="1"/>
          <p:nvPr/>
        </p:nvSpPr>
        <p:spPr>
          <a:xfrm>
            <a:off x="2286000" y="1019175"/>
            <a:ext cx="14706600" cy="923330"/>
          </a:xfrm>
          <a:prstGeom prst="rect">
            <a:avLst/>
          </a:prstGeom>
        </p:spPr>
        <p:txBody>
          <a:bodyPr wrap="square" lIns="0" tIns="0" rIns="0" bIns="0" rtlCol="0" anchor="t">
            <a:spAutoFit/>
          </a:bodyPr>
          <a:lstStyle/>
          <a:p>
            <a:pPr>
              <a:lnSpc>
                <a:spcPts val="7200"/>
              </a:lnSpc>
            </a:pPr>
            <a:r>
              <a:rPr lang="en-US" sz="6600" dirty="0" err="1">
                <a:solidFill>
                  <a:srgbClr val="FFFFFF"/>
                </a:solidFill>
              </a:rPr>
              <a:t>Studijų</a:t>
            </a:r>
            <a:r>
              <a:rPr lang="en-US" sz="6600" dirty="0">
                <a:solidFill>
                  <a:srgbClr val="FFFFFF"/>
                </a:solidFill>
              </a:rPr>
              <a:t> </a:t>
            </a:r>
            <a:r>
              <a:rPr lang="en-US" sz="6600" dirty="0" err="1">
                <a:solidFill>
                  <a:srgbClr val="FFFFFF"/>
                </a:solidFill>
              </a:rPr>
              <a:t>aplinkos</a:t>
            </a:r>
            <a:r>
              <a:rPr lang="en-US" sz="6600" dirty="0">
                <a:solidFill>
                  <a:srgbClr val="FFFFFF"/>
                </a:solidFill>
              </a:rPr>
              <a:t> </a:t>
            </a:r>
            <a:r>
              <a:rPr lang="en-US" sz="6600" dirty="0" err="1">
                <a:solidFill>
                  <a:srgbClr val="FFFFFF"/>
                </a:solidFill>
              </a:rPr>
              <a:t>ir</a:t>
            </a:r>
            <a:r>
              <a:rPr lang="en-US" sz="6600" dirty="0">
                <a:solidFill>
                  <a:srgbClr val="FFFFFF"/>
                </a:solidFill>
              </a:rPr>
              <a:t> </a:t>
            </a:r>
            <a:r>
              <a:rPr lang="en-US" sz="6600" dirty="0" err="1">
                <a:solidFill>
                  <a:srgbClr val="FFFFFF"/>
                </a:solidFill>
              </a:rPr>
              <a:t>darbo</a:t>
            </a:r>
            <a:r>
              <a:rPr lang="en-US" sz="6600" dirty="0">
                <a:solidFill>
                  <a:srgbClr val="FFFFFF"/>
                </a:solidFill>
              </a:rPr>
              <a:t> </a:t>
            </a:r>
            <a:r>
              <a:rPr lang="en-US" sz="6600" dirty="0" err="1">
                <a:solidFill>
                  <a:srgbClr val="FFFFFF"/>
                </a:solidFill>
              </a:rPr>
              <a:t>sąlygų</a:t>
            </a:r>
            <a:r>
              <a:rPr lang="en-US" sz="6600" dirty="0">
                <a:solidFill>
                  <a:srgbClr val="FFFFFF"/>
                </a:solidFill>
              </a:rPr>
              <a:t> </a:t>
            </a:r>
            <a:r>
              <a:rPr lang="en-US" sz="6600" dirty="0" err="1">
                <a:solidFill>
                  <a:srgbClr val="FFFFFF"/>
                </a:solidFill>
              </a:rPr>
              <a:t>gerinimas</a:t>
            </a:r>
            <a:endParaRPr lang="en-US" sz="6600" dirty="0">
              <a:solidFill>
                <a:srgbClr val="FFFFFF"/>
              </a:solidFill>
            </a:endParaRPr>
          </a:p>
        </p:txBody>
      </p:sp>
      <p:sp>
        <p:nvSpPr>
          <p:cNvPr id="31" name="Freeform 9">
            <a:extLst>
              <a:ext uri="{FF2B5EF4-FFF2-40B4-BE49-F238E27FC236}">
                <a16:creationId xmlns:a16="http://schemas.microsoft.com/office/drawing/2014/main" id="{EC4D662E-60EB-5238-7223-08F8459855BC}"/>
              </a:ext>
            </a:extLst>
          </p:cNvPr>
          <p:cNvSpPr/>
          <p:nvPr/>
        </p:nvSpPr>
        <p:spPr>
          <a:xfrm>
            <a:off x="685800" y="764871"/>
            <a:ext cx="1317303" cy="1406829"/>
          </a:xfrm>
          <a:custGeom>
            <a:avLst/>
            <a:gdLst/>
            <a:ahLst/>
            <a:cxnLst/>
            <a:rect l="l" t="t" r="r" b="b"/>
            <a:pathLst>
              <a:path w="1317303" h="1406829">
                <a:moveTo>
                  <a:pt x="0" y="0"/>
                </a:moveTo>
                <a:lnTo>
                  <a:pt x="1317303" y="0"/>
                </a:lnTo>
                <a:lnTo>
                  <a:pt x="1317303" y="1406828"/>
                </a:lnTo>
                <a:lnTo>
                  <a:pt x="0" y="140682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3" name="TextBox 2">
            <a:extLst>
              <a:ext uri="{FF2B5EF4-FFF2-40B4-BE49-F238E27FC236}">
                <a16:creationId xmlns:a16="http://schemas.microsoft.com/office/drawing/2014/main" id="{C11D7841-89D0-96D1-3C49-6EFD662F8F17}"/>
              </a:ext>
            </a:extLst>
          </p:cNvPr>
          <p:cNvSpPr txBox="1"/>
          <p:nvPr/>
        </p:nvSpPr>
        <p:spPr>
          <a:xfrm>
            <a:off x="1409700" y="3162300"/>
            <a:ext cx="6819900" cy="894091"/>
          </a:xfrm>
          <a:prstGeom prst="rect">
            <a:avLst/>
          </a:prstGeom>
        </p:spPr>
        <p:txBody>
          <a:bodyPr wrap="square" lIns="0" tIns="0" rIns="0" bIns="0" rtlCol="0" anchor="t">
            <a:spAutoFit/>
          </a:bodyPr>
          <a:lstStyle/>
          <a:p>
            <a:pPr>
              <a:lnSpc>
                <a:spcPts val="3639"/>
              </a:lnSpc>
            </a:pPr>
            <a:r>
              <a:rPr lang="en-US" sz="2799" dirty="0" err="1">
                <a:solidFill>
                  <a:srgbClr val="FFFFFF"/>
                </a:solidFill>
              </a:rPr>
              <a:t>vienam</a:t>
            </a:r>
            <a:r>
              <a:rPr lang="en-US" sz="2799" dirty="0">
                <a:solidFill>
                  <a:srgbClr val="FFFFFF"/>
                </a:solidFill>
              </a:rPr>
              <a:t> </a:t>
            </a:r>
            <a:r>
              <a:rPr lang="en-US" sz="2799" dirty="0" err="1">
                <a:solidFill>
                  <a:srgbClr val="FFFFFF"/>
                </a:solidFill>
              </a:rPr>
              <a:t>studentui</a:t>
            </a:r>
            <a:r>
              <a:rPr lang="en-US" sz="2799" dirty="0">
                <a:solidFill>
                  <a:srgbClr val="FFFFFF"/>
                </a:solidFill>
              </a:rPr>
              <a:t> </a:t>
            </a:r>
            <a:r>
              <a:rPr lang="en-US" sz="2799" dirty="0" err="1">
                <a:solidFill>
                  <a:srgbClr val="FFFFFF"/>
                </a:solidFill>
              </a:rPr>
              <a:t>tenka</a:t>
            </a:r>
            <a:r>
              <a:rPr lang="en-US" sz="2799" dirty="0">
                <a:solidFill>
                  <a:srgbClr val="FFFFFF"/>
                </a:solidFill>
              </a:rPr>
              <a:t> 16,8 </a:t>
            </a:r>
            <a:r>
              <a:rPr lang="lt-LT" sz="2799" dirty="0">
                <a:solidFill>
                  <a:srgbClr val="FFFFFF"/>
                </a:solidFill>
              </a:rPr>
              <a:t>m² ploto </a:t>
            </a:r>
          </a:p>
          <a:p>
            <a:pPr>
              <a:lnSpc>
                <a:spcPts val="3639"/>
              </a:lnSpc>
            </a:pPr>
            <a:r>
              <a:rPr lang="lt-LT" sz="2799" dirty="0">
                <a:solidFill>
                  <a:srgbClr val="FFFFFF"/>
                </a:solidFill>
              </a:rPr>
              <a:t>(2022 m. – 17,4; 2021 m. – 21,2)</a:t>
            </a:r>
            <a:endParaRPr lang="en-LT" sz="2799" dirty="0">
              <a:solidFill>
                <a:srgbClr val="FFFFFF"/>
              </a:solidFill>
            </a:endParaRPr>
          </a:p>
        </p:txBody>
      </p:sp>
      <p:sp>
        <p:nvSpPr>
          <p:cNvPr id="5" name="Freeform 12">
            <a:extLst>
              <a:ext uri="{FF2B5EF4-FFF2-40B4-BE49-F238E27FC236}">
                <a16:creationId xmlns:a16="http://schemas.microsoft.com/office/drawing/2014/main" id="{F0A26CBA-7A8B-E262-D9D6-37F327F81AE7}"/>
              </a:ext>
            </a:extLst>
          </p:cNvPr>
          <p:cNvSpPr/>
          <p:nvPr/>
        </p:nvSpPr>
        <p:spPr>
          <a:xfrm>
            <a:off x="886332" y="3292780"/>
            <a:ext cx="403837" cy="403837"/>
          </a:xfrm>
          <a:custGeom>
            <a:avLst/>
            <a:gdLst/>
            <a:ahLst/>
            <a:cxnLst/>
            <a:rect l="l" t="t" r="r" b="b"/>
            <a:pathLst>
              <a:path w="403837" h="403837">
                <a:moveTo>
                  <a:pt x="0" y="0"/>
                </a:moveTo>
                <a:lnTo>
                  <a:pt x="403837" y="0"/>
                </a:lnTo>
                <a:lnTo>
                  <a:pt x="403837" y="403837"/>
                </a:lnTo>
                <a:lnTo>
                  <a:pt x="0" y="40383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6" name="Freeform 12">
            <a:extLst>
              <a:ext uri="{FF2B5EF4-FFF2-40B4-BE49-F238E27FC236}">
                <a16:creationId xmlns:a16="http://schemas.microsoft.com/office/drawing/2014/main" id="{3FDED878-4BAD-4A69-C484-51F7A76ECB04}"/>
              </a:ext>
            </a:extLst>
          </p:cNvPr>
          <p:cNvSpPr/>
          <p:nvPr/>
        </p:nvSpPr>
        <p:spPr>
          <a:xfrm>
            <a:off x="869935" y="4457700"/>
            <a:ext cx="403837" cy="403837"/>
          </a:xfrm>
          <a:custGeom>
            <a:avLst/>
            <a:gdLst/>
            <a:ahLst/>
            <a:cxnLst/>
            <a:rect l="l" t="t" r="r" b="b"/>
            <a:pathLst>
              <a:path w="403837" h="403837">
                <a:moveTo>
                  <a:pt x="0" y="0"/>
                </a:moveTo>
                <a:lnTo>
                  <a:pt x="403837" y="0"/>
                </a:lnTo>
                <a:lnTo>
                  <a:pt x="403837" y="403837"/>
                </a:lnTo>
                <a:lnTo>
                  <a:pt x="0" y="40383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7" name="TextBox 6">
            <a:extLst>
              <a:ext uri="{FF2B5EF4-FFF2-40B4-BE49-F238E27FC236}">
                <a16:creationId xmlns:a16="http://schemas.microsoft.com/office/drawing/2014/main" id="{911DF714-8967-C0A7-75CC-ADB0B9B5CE5D}"/>
              </a:ext>
            </a:extLst>
          </p:cNvPr>
          <p:cNvSpPr txBox="1"/>
          <p:nvPr/>
        </p:nvSpPr>
        <p:spPr>
          <a:xfrm>
            <a:off x="1371600" y="4381500"/>
            <a:ext cx="6819900" cy="1364348"/>
          </a:xfrm>
          <a:prstGeom prst="rect">
            <a:avLst/>
          </a:prstGeom>
        </p:spPr>
        <p:txBody>
          <a:bodyPr wrap="square" lIns="0" tIns="0" rIns="0" bIns="0" rtlCol="0" anchor="t">
            <a:spAutoFit/>
          </a:bodyPr>
          <a:lstStyle/>
          <a:p>
            <a:pPr>
              <a:lnSpc>
                <a:spcPts val="3639"/>
              </a:lnSpc>
            </a:pPr>
            <a:r>
              <a:rPr lang="lt-LT" sz="2799" dirty="0">
                <a:solidFill>
                  <a:srgbClr val="FFFFFF"/>
                </a:solidFill>
              </a:rPr>
              <a:t>bendrabučių užimtumas 9 proc. didesnis; Svetingumo paslaugų centro užimtumas 18 proc. didesnis</a:t>
            </a:r>
            <a:endParaRPr lang="en-LT" sz="2799" dirty="0">
              <a:solidFill>
                <a:srgbClr val="FFFFFF"/>
              </a:solidFill>
            </a:endParaRPr>
          </a:p>
        </p:txBody>
      </p:sp>
      <p:graphicFrame>
        <p:nvGraphicFramePr>
          <p:cNvPr id="10" name="Table 3">
            <a:extLst>
              <a:ext uri="{FF2B5EF4-FFF2-40B4-BE49-F238E27FC236}">
                <a16:creationId xmlns:a16="http://schemas.microsoft.com/office/drawing/2014/main" id="{ECB947D8-6DC3-B405-57BA-9EBB941D7E8C}"/>
              </a:ext>
            </a:extLst>
          </p:cNvPr>
          <p:cNvGraphicFramePr>
            <a:graphicFrameLocks noGrp="1"/>
          </p:cNvGraphicFramePr>
          <p:nvPr>
            <p:extLst>
              <p:ext uri="{D42A27DB-BD31-4B8C-83A1-F6EECF244321}">
                <p14:modId xmlns:p14="http://schemas.microsoft.com/office/powerpoint/2010/main" val="553518285"/>
              </p:ext>
            </p:extLst>
          </p:nvPr>
        </p:nvGraphicFramePr>
        <p:xfrm>
          <a:off x="8463430" y="3848481"/>
          <a:ext cx="9595970" cy="5419344"/>
        </p:xfrm>
        <a:graphic>
          <a:graphicData uri="http://schemas.openxmlformats.org/drawingml/2006/table">
            <a:tbl>
              <a:tblPr/>
              <a:tblGrid>
                <a:gridCol w="1919194">
                  <a:extLst>
                    <a:ext uri="{9D8B030D-6E8A-4147-A177-3AD203B41FA5}">
                      <a16:colId xmlns:a16="http://schemas.microsoft.com/office/drawing/2014/main" val="20000"/>
                    </a:ext>
                  </a:extLst>
                </a:gridCol>
                <a:gridCol w="1919194">
                  <a:extLst>
                    <a:ext uri="{9D8B030D-6E8A-4147-A177-3AD203B41FA5}">
                      <a16:colId xmlns:a16="http://schemas.microsoft.com/office/drawing/2014/main" val="20001"/>
                    </a:ext>
                  </a:extLst>
                </a:gridCol>
                <a:gridCol w="1919194">
                  <a:extLst>
                    <a:ext uri="{9D8B030D-6E8A-4147-A177-3AD203B41FA5}">
                      <a16:colId xmlns:a16="http://schemas.microsoft.com/office/drawing/2014/main" val="20002"/>
                    </a:ext>
                  </a:extLst>
                </a:gridCol>
                <a:gridCol w="1919194">
                  <a:extLst>
                    <a:ext uri="{9D8B030D-6E8A-4147-A177-3AD203B41FA5}">
                      <a16:colId xmlns:a16="http://schemas.microsoft.com/office/drawing/2014/main" val="20003"/>
                    </a:ext>
                  </a:extLst>
                </a:gridCol>
                <a:gridCol w="1919194">
                  <a:extLst>
                    <a:ext uri="{9D8B030D-6E8A-4147-A177-3AD203B41FA5}">
                      <a16:colId xmlns:a16="http://schemas.microsoft.com/office/drawing/2014/main" val="20004"/>
                    </a:ext>
                  </a:extLst>
                </a:gridCol>
              </a:tblGrid>
              <a:tr h="2052651">
                <a:tc>
                  <a:txBody>
                    <a:bodyPr/>
                    <a:lstStyle/>
                    <a:p>
                      <a:pPr algn="ctr">
                        <a:lnSpc>
                          <a:spcPts val="3079"/>
                        </a:lnSpc>
                        <a:defRPr/>
                      </a:pPr>
                      <a:endParaRPr lang="en-US" sz="2800" dirty="0">
                        <a:latin typeface="+mn-lt"/>
                      </a:endParaRPr>
                    </a:p>
                  </a:txBody>
                  <a:tcPr marL="190500" marR="190500" marT="190500" marB="190500" anchor="ctr">
                    <a:lnL w="0" cap="flat" cmpd="sng" algn="ctr">
                      <a:solidFill>
                        <a:srgbClr val="CCCCCC"/>
                      </a:solidFill>
                      <a:prstDash val="solid"/>
                      <a:round/>
                      <a:headEnd type="none" w="med" len="med"/>
                      <a:tailEnd type="none" w="med" len="med"/>
                    </a:lnL>
                    <a:lnR w="0" cap="flat" cmpd="sng" algn="ctr">
                      <a:solidFill>
                        <a:srgbClr val="CCCCCC"/>
                      </a:solidFill>
                      <a:prstDash val="solid"/>
                      <a:round/>
                      <a:headEnd type="none" w="med" len="med"/>
                      <a:tailEnd type="none" w="med" len="med"/>
                    </a:lnR>
                    <a:lnT w="0" cap="flat" cmpd="sng" algn="ctr">
                      <a:solidFill>
                        <a:srgbClr val="CCCCCC"/>
                      </a:solidFill>
                      <a:prstDash val="solid"/>
                      <a:round/>
                      <a:headEnd type="none" w="med" len="med"/>
                      <a:tailEnd type="none" w="med" len="med"/>
                    </a:lnT>
                    <a:lnB w="0" cap="flat" cmpd="sng" algn="ctr">
                      <a:solidFill>
                        <a:srgbClr val="CCCCCC"/>
                      </a:solidFill>
                      <a:prstDash val="solid"/>
                      <a:round/>
                      <a:headEnd type="none" w="med" len="med"/>
                      <a:tailEnd type="none" w="med" len="med"/>
                    </a:lnB>
                  </a:tcPr>
                </a:tc>
                <a:tc>
                  <a:txBody>
                    <a:bodyPr/>
                    <a:lstStyle/>
                    <a:p>
                      <a:pPr algn="ctr">
                        <a:lnSpc>
                          <a:spcPct val="100000"/>
                        </a:lnSpc>
                        <a:defRPr/>
                      </a:pPr>
                      <a:r>
                        <a:rPr lang="en-US" sz="1600" spc="100" dirty="0">
                          <a:solidFill>
                            <a:srgbClr val="FFFFFF"/>
                          </a:solidFill>
                          <a:latin typeface="+mn-lt"/>
                        </a:rPr>
                        <a:t>DARBUOTOJŲ ETATŲ SKAIČIUS</a:t>
                      </a:r>
                      <a:endParaRPr lang="en-US" sz="1600" dirty="0">
                        <a:latin typeface="+mn-lt"/>
                      </a:endParaRPr>
                    </a:p>
                  </a:txBody>
                  <a:tcPr marL="190500" marR="190500" marT="190500" marB="190500" anchor="ctr">
                    <a:lnL w="0" cap="flat" cmpd="sng" algn="ctr">
                      <a:solidFill>
                        <a:srgbClr val="CCCCCC"/>
                      </a:solidFill>
                      <a:prstDash val="solid"/>
                      <a:round/>
                      <a:headEnd type="none" w="med" len="med"/>
                      <a:tailEnd type="none" w="med" len="med"/>
                    </a:lnL>
                    <a:lnR w="0" cap="flat" cmpd="sng" algn="ctr">
                      <a:solidFill>
                        <a:srgbClr val="CCCCCC"/>
                      </a:solidFill>
                      <a:prstDash val="solid"/>
                      <a:round/>
                      <a:headEnd type="none" w="med" len="med"/>
                      <a:tailEnd type="none" w="med" len="med"/>
                    </a:lnR>
                    <a:lnT w="0" cap="flat" cmpd="sng" algn="ctr">
                      <a:solidFill>
                        <a:srgbClr val="CCCCCC"/>
                      </a:solidFill>
                      <a:prstDash val="solid"/>
                      <a:round/>
                      <a:headEnd type="none" w="med" len="med"/>
                      <a:tailEnd type="none" w="med" len="med"/>
                    </a:lnT>
                    <a:lnB w="9525" cap="flat" cmpd="sng" algn="ctr">
                      <a:solidFill>
                        <a:srgbClr val="31356E"/>
                      </a:solidFill>
                      <a:prstDash val="solid"/>
                      <a:round/>
                      <a:headEnd type="none" w="med" len="med"/>
                      <a:tailEnd type="none" w="med" len="med"/>
                    </a:lnB>
                    <a:solidFill>
                      <a:srgbClr val="31356E"/>
                    </a:solidFill>
                  </a:tcPr>
                </a:tc>
                <a:tc>
                  <a:txBody>
                    <a:bodyPr/>
                    <a:lstStyle/>
                    <a:p>
                      <a:pPr algn="ctr">
                        <a:lnSpc>
                          <a:spcPct val="100000"/>
                        </a:lnSpc>
                        <a:defRPr/>
                      </a:pPr>
                      <a:r>
                        <a:rPr lang="en-US" sz="1600" spc="100" dirty="0" err="1">
                          <a:solidFill>
                            <a:srgbClr val="FFFFFF"/>
                          </a:solidFill>
                          <a:latin typeface="+mn-lt"/>
                        </a:rPr>
                        <a:t>iš</a:t>
                      </a:r>
                      <a:r>
                        <a:rPr lang="en-US" sz="1600" spc="100" dirty="0">
                          <a:solidFill>
                            <a:srgbClr val="FFFFFF"/>
                          </a:solidFill>
                          <a:latin typeface="+mn-lt"/>
                        </a:rPr>
                        <a:t> </a:t>
                      </a:r>
                      <a:r>
                        <a:rPr lang="en-US" sz="1600" spc="100" dirty="0" err="1">
                          <a:solidFill>
                            <a:srgbClr val="FFFFFF"/>
                          </a:solidFill>
                          <a:latin typeface="+mn-lt"/>
                        </a:rPr>
                        <a:t>jų</a:t>
                      </a:r>
                      <a:r>
                        <a:rPr lang="en-US" sz="1600" spc="100" dirty="0">
                          <a:solidFill>
                            <a:srgbClr val="FFFFFF"/>
                          </a:solidFill>
                          <a:latin typeface="+mn-lt"/>
                        </a:rPr>
                        <a:t> - </a:t>
                      </a:r>
                      <a:r>
                        <a:rPr lang="en-US" sz="1600" spc="100" dirty="0" err="1">
                          <a:solidFill>
                            <a:srgbClr val="FFFFFF"/>
                          </a:solidFill>
                          <a:latin typeface="+mn-lt"/>
                        </a:rPr>
                        <a:t>dėstytojų</a:t>
                      </a:r>
                      <a:endParaRPr lang="en-US" sz="1600" dirty="0">
                        <a:latin typeface="+mn-lt"/>
                      </a:endParaRPr>
                    </a:p>
                  </a:txBody>
                  <a:tcPr marL="190500" marR="190500" marT="190500" marB="190500" anchor="ctr">
                    <a:lnL w="0" cap="flat" cmpd="sng" algn="ctr">
                      <a:solidFill>
                        <a:srgbClr val="CCCCCC"/>
                      </a:solidFill>
                      <a:prstDash val="solid"/>
                      <a:round/>
                      <a:headEnd type="none" w="med" len="med"/>
                      <a:tailEnd type="none" w="med" len="med"/>
                    </a:lnL>
                    <a:lnR w="0" cap="flat" cmpd="sng" algn="ctr">
                      <a:solidFill>
                        <a:srgbClr val="CCCCCC"/>
                      </a:solidFill>
                      <a:prstDash val="solid"/>
                      <a:round/>
                      <a:headEnd type="none" w="med" len="med"/>
                      <a:tailEnd type="none" w="med" len="med"/>
                    </a:lnR>
                    <a:lnT w="0" cap="flat" cmpd="sng" algn="ctr">
                      <a:solidFill>
                        <a:srgbClr val="CCCCCC"/>
                      </a:solidFill>
                      <a:prstDash val="solid"/>
                      <a:round/>
                      <a:headEnd type="none" w="med" len="med"/>
                      <a:tailEnd type="none" w="med" len="med"/>
                    </a:lnT>
                    <a:lnB w="9525" cap="flat" cmpd="sng" algn="ctr">
                      <a:solidFill>
                        <a:srgbClr val="31356E"/>
                      </a:solidFill>
                      <a:prstDash val="solid"/>
                      <a:round/>
                      <a:headEnd type="none" w="med" len="med"/>
                      <a:tailEnd type="none" w="med" len="med"/>
                    </a:lnB>
                    <a:solidFill>
                      <a:srgbClr val="31356E"/>
                    </a:solidFill>
                  </a:tcPr>
                </a:tc>
                <a:tc>
                  <a:txBody>
                    <a:bodyPr/>
                    <a:lstStyle/>
                    <a:p>
                      <a:pPr algn="ctr">
                        <a:lnSpc>
                          <a:spcPct val="100000"/>
                        </a:lnSpc>
                        <a:defRPr/>
                      </a:pPr>
                      <a:r>
                        <a:rPr lang="en-US" sz="1600" spc="100" dirty="0" err="1">
                          <a:solidFill>
                            <a:srgbClr val="FFFFFF"/>
                          </a:solidFill>
                          <a:latin typeface="+mn-lt"/>
                        </a:rPr>
                        <a:t>iš</a:t>
                      </a:r>
                      <a:r>
                        <a:rPr lang="en-US" sz="1600" spc="100" dirty="0">
                          <a:solidFill>
                            <a:srgbClr val="FFFFFF"/>
                          </a:solidFill>
                          <a:latin typeface="+mn-lt"/>
                        </a:rPr>
                        <a:t> </a:t>
                      </a:r>
                      <a:r>
                        <a:rPr lang="en-US" sz="1600" spc="100" dirty="0" err="1">
                          <a:solidFill>
                            <a:srgbClr val="FFFFFF"/>
                          </a:solidFill>
                          <a:latin typeface="+mn-lt"/>
                        </a:rPr>
                        <a:t>jų</a:t>
                      </a:r>
                      <a:r>
                        <a:rPr lang="en-US" sz="1600" spc="100" dirty="0">
                          <a:solidFill>
                            <a:srgbClr val="FFFFFF"/>
                          </a:solidFill>
                          <a:latin typeface="+mn-lt"/>
                        </a:rPr>
                        <a:t> – </a:t>
                      </a:r>
                      <a:r>
                        <a:rPr lang="en-US" sz="1600" spc="100" dirty="0" err="1">
                          <a:solidFill>
                            <a:srgbClr val="FFFFFF"/>
                          </a:solidFill>
                          <a:latin typeface="+mn-lt"/>
                        </a:rPr>
                        <a:t>administracijos</a:t>
                      </a:r>
                      <a:r>
                        <a:rPr lang="en-US" sz="1600" spc="100" dirty="0">
                          <a:solidFill>
                            <a:srgbClr val="FFFFFF"/>
                          </a:solidFill>
                          <a:latin typeface="+mn-lt"/>
                        </a:rPr>
                        <a:t> </a:t>
                      </a:r>
                      <a:r>
                        <a:rPr lang="en-US" sz="1600" spc="100" dirty="0" err="1">
                          <a:solidFill>
                            <a:srgbClr val="FFFFFF"/>
                          </a:solidFill>
                          <a:latin typeface="+mn-lt"/>
                        </a:rPr>
                        <a:t>ir</a:t>
                      </a:r>
                      <a:r>
                        <a:rPr lang="en-US" sz="1600" spc="100" dirty="0">
                          <a:solidFill>
                            <a:srgbClr val="FFFFFF"/>
                          </a:solidFill>
                          <a:latin typeface="+mn-lt"/>
                        </a:rPr>
                        <a:t> </a:t>
                      </a:r>
                      <a:r>
                        <a:rPr lang="en-US" sz="1600" spc="100" dirty="0" err="1">
                          <a:solidFill>
                            <a:srgbClr val="FFFFFF"/>
                          </a:solidFill>
                          <a:latin typeface="+mn-lt"/>
                        </a:rPr>
                        <a:t>kitų</a:t>
                      </a:r>
                      <a:r>
                        <a:rPr lang="en-US" sz="1600" spc="100" dirty="0">
                          <a:solidFill>
                            <a:srgbClr val="FFFFFF"/>
                          </a:solidFill>
                          <a:latin typeface="+mn-lt"/>
                        </a:rPr>
                        <a:t> </a:t>
                      </a:r>
                      <a:r>
                        <a:rPr lang="en-US" sz="1600" spc="100" dirty="0" err="1">
                          <a:solidFill>
                            <a:srgbClr val="FFFFFF"/>
                          </a:solidFill>
                          <a:latin typeface="+mn-lt"/>
                        </a:rPr>
                        <a:t>darbuotojų</a:t>
                      </a:r>
                      <a:endParaRPr lang="en-US" sz="1600" dirty="0">
                        <a:latin typeface="+mn-lt"/>
                      </a:endParaRPr>
                    </a:p>
                  </a:txBody>
                  <a:tcPr marL="190500" marR="190500" marT="190500" marB="190500" anchor="ctr">
                    <a:lnL w="0" cap="flat" cmpd="sng" algn="ctr">
                      <a:solidFill>
                        <a:srgbClr val="CCCCCC"/>
                      </a:solidFill>
                      <a:prstDash val="solid"/>
                      <a:round/>
                      <a:headEnd type="none" w="med" len="med"/>
                      <a:tailEnd type="none" w="med" len="med"/>
                    </a:lnL>
                    <a:lnR w="0" cap="flat" cmpd="sng" algn="ctr">
                      <a:solidFill>
                        <a:srgbClr val="CCCCCC"/>
                      </a:solidFill>
                      <a:prstDash val="solid"/>
                      <a:round/>
                      <a:headEnd type="none" w="med" len="med"/>
                      <a:tailEnd type="none" w="med" len="med"/>
                    </a:lnR>
                    <a:lnT w="0" cap="flat" cmpd="sng" algn="ctr">
                      <a:solidFill>
                        <a:srgbClr val="CCCCCC"/>
                      </a:solidFill>
                      <a:prstDash val="solid"/>
                      <a:round/>
                      <a:headEnd type="none" w="med" len="med"/>
                      <a:tailEnd type="none" w="med" len="med"/>
                    </a:lnT>
                    <a:lnB w="9525" cap="flat" cmpd="sng" algn="ctr">
                      <a:solidFill>
                        <a:srgbClr val="31356E"/>
                      </a:solidFill>
                      <a:prstDash val="solid"/>
                      <a:round/>
                      <a:headEnd type="none" w="med" len="med"/>
                      <a:tailEnd type="none" w="med" len="med"/>
                    </a:lnB>
                    <a:solidFill>
                      <a:srgbClr val="31356E"/>
                    </a:solidFill>
                  </a:tcPr>
                </a:tc>
                <a:tc>
                  <a:txBody>
                    <a:bodyPr/>
                    <a:lstStyle/>
                    <a:p>
                      <a:pPr algn="ctr">
                        <a:lnSpc>
                          <a:spcPct val="100000"/>
                        </a:lnSpc>
                        <a:defRPr/>
                      </a:pPr>
                      <a:r>
                        <a:rPr lang="en-US" sz="1600" spc="100" dirty="0" err="1">
                          <a:solidFill>
                            <a:srgbClr val="FFFFFF"/>
                          </a:solidFill>
                          <a:latin typeface="+mn-lt"/>
                        </a:rPr>
                        <a:t>iš</a:t>
                      </a:r>
                      <a:r>
                        <a:rPr lang="en-US" sz="1600" spc="100" dirty="0">
                          <a:solidFill>
                            <a:srgbClr val="FFFFFF"/>
                          </a:solidFill>
                          <a:latin typeface="+mn-lt"/>
                        </a:rPr>
                        <a:t> </a:t>
                      </a:r>
                      <a:r>
                        <a:rPr lang="en-US" sz="1600" spc="100" dirty="0" err="1">
                          <a:solidFill>
                            <a:srgbClr val="FFFFFF"/>
                          </a:solidFill>
                          <a:latin typeface="+mn-lt"/>
                        </a:rPr>
                        <a:t>jų</a:t>
                      </a:r>
                      <a:r>
                        <a:rPr lang="en-US" sz="1600" spc="100" dirty="0">
                          <a:solidFill>
                            <a:srgbClr val="FFFFFF"/>
                          </a:solidFill>
                          <a:latin typeface="+mn-lt"/>
                        </a:rPr>
                        <a:t> – </a:t>
                      </a:r>
                      <a:r>
                        <a:rPr lang="en-US" sz="1600" spc="100" dirty="0" err="1">
                          <a:solidFill>
                            <a:srgbClr val="FFFFFF"/>
                          </a:solidFill>
                          <a:latin typeface="+mn-lt"/>
                        </a:rPr>
                        <a:t>ūkio</a:t>
                      </a:r>
                      <a:r>
                        <a:rPr lang="en-US" sz="1600" spc="100" dirty="0">
                          <a:solidFill>
                            <a:srgbClr val="FFFFFF"/>
                          </a:solidFill>
                          <a:latin typeface="+mn-lt"/>
                        </a:rPr>
                        <a:t> </a:t>
                      </a:r>
                      <a:r>
                        <a:rPr lang="en-US" sz="1600" spc="100" dirty="0" err="1">
                          <a:solidFill>
                            <a:srgbClr val="FFFFFF"/>
                          </a:solidFill>
                          <a:latin typeface="+mn-lt"/>
                        </a:rPr>
                        <a:t>darbuotojų</a:t>
                      </a:r>
                      <a:endParaRPr lang="en-US" sz="1600" dirty="0">
                        <a:latin typeface="+mn-lt"/>
                      </a:endParaRPr>
                    </a:p>
                  </a:txBody>
                  <a:tcPr marL="190500" marR="190500" marT="190500" marB="190500" anchor="ctr">
                    <a:lnL w="0" cap="flat" cmpd="sng" algn="ctr">
                      <a:solidFill>
                        <a:srgbClr val="CCCCCC"/>
                      </a:solidFill>
                      <a:prstDash val="solid"/>
                      <a:round/>
                      <a:headEnd type="none" w="med" len="med"/>
                      <a:tailEnd type="none" w="med" len="med"/>
                    </a:lnL>
                    <a:lnR w="0" cap="flat" cmpd="sng" algn="ctr">
                      <a:solidFill>
                        <a:srgbClr val="CCCCCC"/>
                      </a:solidFill>
                      <a:prstDash val="solid"/>
                      <a:round/>
                      <a:headEnd type="none" w="med" len="med"/>
                      <a:tailEnd type="none" w="med" len="med"/>
                    </a:lnR>
                    <a:lnT w="0" cap="flat" cmpd="sng" algn="ctr">
                      <a:solidFill>
                        <a:srgbClr val="CCCCCC"/>
                      </a:solidFill>
                      <a:prstDash val="solid"/>
                      <a:round/>
                      <a:headEnd type="none" w="med" len="med"/>
                      <a:tailEnd type="none" w="med" len="med"/>
                    </a:lnT>
                    <a:lnB w="9525" cap="flat" cmpd="sng" algn="ctr">
                      <a:solidFill>
                        <a:srgbClr val="31356E"/>
                      </a:solidFill>
                      <a:prstDash val="solid"/>
                      <a:round/>
                      <a:headEnd type="none" w="med" len="med"/>
                      <a:tailEnd type="none" w="med" len="med"/>
                    </a:lnB>
                    <a:solidFill>
                      <a:srgbClr val="31356E"/>
                    </a:solidFill>
                  </a:tcPr>
                </a:tc>
                <a:extLst>
                  <a:ext uri="{0D108BD9-81ED-4DB2-BD59-A6C34878D82A}">
                    <a16:rowId xmlns:a16="http://schemas.microsoft.com/office/drawing/2014/main" val="10000"/>
                  </a:ext>
                </a:extLst>
              </a:tr>
              <a:tr h="1122231">
                <a:tc>
                  <a:txBody>
                    <a:bodyPr/>
                    <a:lstStyle/>
                    <a:p>
                      <a:pPr algn="ctr">
                        <a:lnSpc>
                          <a:spcPts val="2800"/>
                        </a:lnSpc>
                        <a:defRPr/>
                      </a:pPr>
                      <a:r>
                        <a:rPr lang="en-US" sz="2800" spc="100" dirty="0">
                          <a:solidFill>
                            <a:srgbClr val="FFFFFF"/>
                          </a:solidFill>
                          <a:latin typeface="+mn-lt"/>
                        </a:rPr>
                        <a:t>2023</a:t>
                      </a:r>
                      <a:endParaRPr lang="en-US" sz="2800" dirty="0">
                        <a:latin typeface="+mn-lt"/>
                      </a:endParaRPr>
                    </a:p>
                  </a:txBody>
                  <a:tcPr marL="190500" marR="190500" marT="190500" marB="190500" anchor="ctr">
                    <a:lnL w="0" cap="flat" cmpd="sng" algn="ctr">
                      <a:solidFill>
                        <a:srgbClr val="CCCCCC"/>
                      </a:solidFill>
                      <a:prstDash val="solid"/>
                      <a:round/>
                      <a:headEnd type="none" w="med" len="med"/>
                      <a:tailEnd type="none" w="med" len="med"/>
                    </a:lnL>
                    <a:lnR w="9525" cap="flat" cmpd="sng" algn="ctr">
                      <a:solidFill>
                        <a:srgbClr val="31356E"/>
                      </a:solidFill>
                      <a:prstDash val="solid"/>
                      <a:round/>
                      <a:headEnd type="none" w="med" len="med"/>
                      <a:tailEnd type="none" w="med" len="med"/>
                    </a:lnR>
                    <a:lnT w="0" cap="flat" cmpd="sng" algn="ctr">
                      <a:solidFill>
                        <a:srgbClr val="CCCCCC"/>
                      </a:solidFill>
                      <a:prstDash val="solid"/>
                      <a:round/>
                      <a:headEnd type="none" w="med" len="med"/>
                      <a:tailEnd type="none" w="med" len="med"/>
                    </a:lnT>
                    <a:lnB w="0" cap="flat" cmpd="sng" algn="ctr">
                      <a:solidFill>
                        <a:srgbClr val="CCCCCC"/>
                      </a:solidFill>
                      <a:prstDash val="solid"/>
                      <a:round/>
                      <a:headEnd type="none" w="med" len="med"/>
                      <a:tailEnd type="none" w="med" len="med"/>
                    </a:lnB>
                    <a:solidFill>
                      <a:srgbClr val="31356E"/>
                    </a:solidFill>
                  </a:tcPr>
                </a:tc>
                <a:tc>
                  <a:txBody>
                    <a:bodyPr/>
                    <a:lstStyle/>
                    <a:p>
                      <a:pPr marL="0" algn="ctr" defTabSz="914400" rtl="0" eaLnBrk="1" latinLnBrk="0" hangingPunct="1">
                        <a:lnSpc>
                          <a:spcPts val="3079"/>
                        </a:lnSpc>
                        <a:defRPr/>
                      </a:pPr>
                      <a:r>
                        <a:rPr lang="en-LT" sz="2800" kern="1200" dirty="0">
                          <a:solidFill>
                            <a:srgbClr val="000000"/>
                          </a:solidFill>
                          <a:latin typeface="+mn-lt"/>
                          <a:ea typeface="+mn-ea"/>
                          <a:cs typeface="+mn-cs"/>
                        </a:rPr>
                        <a:t>166,92</a:t>
                      </a:r>
                    </a:p>
                  </a:txBody>
                  <a:tcPr>
                    <a:lnL w="9525" cap="flat" cmpd="sng" algn="ctr">
                      <a:solidFill>
                        <a:srgbClr val="31356E"/>
                      </a:solidFill>
                      <a:prstDash val="solid"/>
                      <a:round/>
                      <a:headEnd type="none" w="med" len="med"/>
                      <a:tailEnd type="none" w="med" len="med"/>
                    </a:lnL>
                    <a:lnR w="9525" cap="flat" cmpd="sng" algn="ctr">
                      <a:solidFill>
                        <a:srgbClr val="31356E"/>
                      </a:solidFill>
                      <a:prstDash val="solid"/>
                      <a:round/>
                      <a:headEnd type="none" w="med" len="med"/>
                      <a:tailEnd type="none" w="med" len="med"/>
                    </a:lnR>
                    <a:lnT w="9525" cap="flat" cmpd="sng" algn="ctr">
                      <a:solidFill>
                        <a:srgbClr val="31356E"/>
                      </a:solidFill>
                      <a:prstDash val="solid"/>
                      <a:round/>
                      <a:headEnd type="none" w="med" len="med"/>
                      <a:tailEnd type="none" w="med" len="med"/>
                    </a:lnT>
                    <a:lnB w="9525" cap="flat" cmpd="sng" algn="ctr">
                      <a:solidFill>
                        <a:srgbClr val="31356E"/>
                      </a:solidFill>
                      <a:prstDash val="solid"/>
                      <a:round/>
                      <a:headEnd type="none" w="med" len="med"/>
                      <a:tailEnd type="none" w="med" len="med"/>
                    </a:lnB>
                    <a:solidFill>
                      <a:srgbClr val="FFFFFF"/>
                    </a:solidFill>
                  </a:tcPr>
                </a:tc>
                <a:tc>
                  <a:txBody>
                    <a:bodyPr/>
                    <a:lstStyle/>
                    <a:p>
                      <a:pPr marL="0" algn="ctr" defTabSz="914400" rtl="0" eaLnBrk="1" latinLnBrk="0" hangingPunct="1">
                        <a:lnSpc>
                          <a:spcPts val="3079"/>
                        </a:lnSpc>
                        <a:defRPr/>
                      </a:pPr>
                      <a:r>
                        <a:rPr lang="en-LT" sz="2800" kern="1200" dirty="0">
                          <a:solidFill>
                            <a:srgbClr val="000000"/>
                          </a:solidFill>
                          <a:latin typeface="+mn-lt"/>
                          <a:ea typeface="+mn-ea"/>
                          <a:cs typeface="+mn-cs"/>
                        </a:rPr>
                        <a:t>74,35</a:t>
                      </a:r>
                    </a:p>
                  </a:txBody>
                  <a:tcPr>
                    <a:lnL w="9525" cap="flat" cmpd="sng" algn="ctr">
                      <a:solidFill>
                        <a:srgbClr val="31356E"/>
                      </a:solidFill>
                      <a:prstDash val="solid"/>
                      <a:round/>
                      <a:headEnd type="none" w="med" len="med"/>
                      <a:tailEnd type="none" w="med" len="med"/>
                    </a:lnL>
                    <a:lnR w="9525" cap="flat" cmpd="sng" algn="ctr">
                      <a:solidFill>
                        <a:srgbClr val="31356E"/>
                      </a:solidFill>
                      <a:prstDash val="solid"/>
                      <a:round/>
                      <a:headEnd type="none" w="med" len="med"/>
                      <a:tailEnd type="none" w="med" len="med"/>
                    </a:lnR>
                    <a:lnT w="9525" cap="flat" cmpd="sng" algn="ctr">
                      <a:solidFill>
                        <a:srgbClr val="31356E"/>
                      </a:solidFill>
                      <a:prstDash val="solid"/>
                      <a:round/>
                      <a:headEnd type="none" w="med" len="med"/>
                      <a:tailEnd type="none" w="med" len="med"/>
                    </a:lnT>
                    <a:lnB w="9525" cap="flat" cmpd="sng" algn="ctr">
                      <a:solidFill>
                        <a:srgbClr val="31356E"/>
                      </a:solidFill>
                      <a:prstDash val="solid"/>
                      <a:round/>
                      <a:headEnd type="none" w="med" len="med"/>
                      <a:tailEnd type="none" w="med" len="med"/>
                    </a:lnB>
                    <a:solidFill>
                      <a:srgbClr val="FFFFFF"/>
                    </a:solidFill>
                  </a:tcPr>
                </a:tc>
                <a:tc>
                  <a:txBody>
                    <a:bodyPr/>
                    <a:lstStyle/>
                    <a:p>
                      <a:pPr marL="0" algn="ctr" defTabSz="914400" rtl="0" eaLnBrk="1" latinLnBrk="0" hangingPunct="1">
                        <a:lnSpc>
                          <a:spcPts val="3079"/>
                        </a:lnSpc>
                        <a:defRPr/>
                      </a:pPr>
                      <a:r>
                        <a:rPr lang="en-LT" sz="2800" kern="1200" dirty="0">
                          <a:solidFill>
                            <a:srgbClr val="000000"/>
                          </a:solidFill>
                          <a:latin typeface="+mn-lt"/>
                          <a:ea typeface="+mn-ea"/>
                          <a:cs typeface="+mn-cs"/>
                        </a:rPr>
                        <a:t>66,32</a:t>
                      </a:r>
                    </a:p>
                  </a:txBody>
                  <a:tcPr>
                    <a:lnL w="9525" cap="flat" cmpd="sng" algn="ctr">
                      <a:solidFill>
                        <a:srgbClr val="31356E"/>
                      </a:solidFill>
                      <a:prstDash val="solid"/>
                      <a:round/>
                      <a:headEnd type="none" w="med" len="med"/>
                      <a:tailEnd type="none" w="med" len="med"/>
                    </a:lnL>
                    <a:lnR w="9525" cap="flat" cmpd="sng" algn="ctr">
                      <a:solidFill>
                        <a:srgbClr val="31356E"/>
                      </a:solidFill>
                      <a:prstDash val="solid"/>
                      <a:round/>
                      <a:headEnd type="none" w="med" len="med"/>
                      <a:tailEnd type="none" w="med" len="med"/>
                    </a:lnR>
                    <a:lnT w="9525" cap="flat" cmpd="sng" algn="ctr">
                      <a:solidFill>
                        <a:srgbClr val="31356E"/>
                      </a:solidFill>
                      <a:prstDash val="solid"/>
                      <a:round/>
                      <a:headEnd type="none" w="med" len="med"/>
                      <a:tailEnd type="none" w="med" len="med"/>
                    </a:lnT>
                    <a:lnB w="9525" cap="flat" cmpd="sng" algn="ctr">
                      <a:solidFill>
                        <a:srgbClr val="31356E"/>
                      </a:solidFill>
                      <a:prstDash val="solid"/>
                      <a:round/>
                      <a:headEnd type="none" w="med" len="med"/>
                      <a:tailEnd type="none" w="med" len="med"/>
                    </a:lnB>
                    <a:solidFill>
                      <a:srgbClr val="FFFFFF"/>
                    </a:solidFill>
                  </a:tcPr>
                </a:tc>
                <a:tc>
                  <a:txBody>
                    <a:bodyPr/>
                    <a:lstStyle/>
                    <a:p>
                      <a:pPr marL="0" algn="ctr" defTabSz="914400" rtl="0" eaLnBrk="1" latinLnBrk="0" hangingPunct="1">
                        <a:lnSpc>
                          <a:spcPts val="3079"/>
                        </a:lnSpc>
                        <a:defRPr/>
                      </a:pPr>
                      <a:r>
                        <a:rPr lang="en-LT" sz="2800" kern="1200" dirty="0">
                          <a:solidFill>
                            <a:srgbClr val="000000"/>
                          </a:solidFill>
                          <a:latin typeface="+mn-lt"/>
                          <a:ea typeface="+mn-ea"/>
                          <a:cs typeface="+mn-cs"/>
                        </a:rPr>
                        <a:t>26,25</a:t>
                      </a:r>
                    </a:p>
                  </a:txBody>
                  <a:tcPr>
                    <a:lnL w="9525" cap="flat" cmpd="sng" algn="ctr">
                      <a:solidFill>
                        <a:srgbClr val="31356E"/>
                      </a:solidFill>
                      <a:prstDash val="solid"/>
                      <a:round/>
                      <a:headEnd type="none" w="med" len="med"/>
                      <a:tailEnd type="none" w="med" len="med"/>
                    </a:lnL>
                    <a:lnR w="9525" cap="flat" cmpd="sng" algn="ctr">
                      <a:solidFill>
                        <a:srgbClr val="31356E"/>
                      </a:solidFill>
                      <a:prstDash val="solid"/>
                      <a:round/>
                      <a:headEnd type="none" w="med" len="med"/>
                      <a:tailEnd type="none" w="med" len="med"/>
                    </a:lnR>
                    <a:lnT w="9525" cap="flat" cmpd="sng" algn="ctr">
                      <a:solidFill>
                        <a:srgbClr val="31356E"/>
                      </a:solidFill>
                      <a:prstDash val="solid"/>
                      <a:round/>
                      <a:headEnd type="none" w="med" len="med"/>
                      <a:tailEnd type="none" w="med" len="med"/>
                    </a:lnT>
                    <a:lnB w="9525" cap="flat" cmpd="sng" algn="ctr">
                      <a:solidFill>
                        <a:srgbClr val="31356E"/>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122231">
                <a:tc>
                  <a:txBody>
                    <a:bodyPr/>
                    <a:lstStyle/>
                    <a:p>
                      <a:pPr algn="ctr">
                        <a:lnSpc>
                          <a:spcPts val="2800"/>
                        </a:lnSpc>
                        <a:defRPr/>
                      </a:pPr>
                      <a:r>
                        <a:rPr lang="en-US" sz="2800" spc="100" dirty="0">
                          <a:solidFill>
                            <a:srgbClr val="FFFFFF"/>
                          </a:solidFill>
                          <a:latin typeface="+mn-lt"/>
                        </a:rPr>
                        <a:t>2022</a:t>
                      </a:r>
                      <a:endParaRPr lang="en-US" sz="2800" dirty="0">
                        <a:latin typeface="+mn-lt"/>
                      </a:endParaRPr>
                    </a:p>
                  </a:txBody>
                  <a:tcPr marL="190500" marR="190500" marT="190500" marB="190500" anchor="ctr">
                    <a:lnL w="0" cap="flat" cmpd="sng" algn="ctr">
                      <a:solidFill>
                        <a:srgbClr val="CCCCCC"/>
                      </a:solidFill>
                      <a:prstDash val="solid"/>
                      <a:round/>
                      <a:headEnd type="none" w="med" len="med"/>
                      <a:tailEnd type="none" w="med" len="med"/>
                    </a:lnL>
                    <a:lnR w="9525" cap="flat" cmpd="sng" algn="ctr">
                      <a:solidFill>
                        <a:srgbClr val="31356E"/>
                      </a:solidFill>
                      <a:prstDash val="solid"/>
                      <a:round/>
                      <a:headEnd type="none" w="med" len="med"/>
                      <a:tailEnd type="none" w="med" len="med"/>
                    </a:lnR>
                    <a:lnT w="0" cap="flat" cmpd="sng" algn="ctr">
                      <a:solidFill>
                        <a:srgbClr val="CCCCCC"/>
                      </a:solidFill>
                      <a:prstDash val="solid"/>
                      <a:round/>
                      <a:headEnd type="none" w="med" len="med"/>
                      <a:tailEnd type="none" w="med" len="med"/>
                    </a:lnT>
                    <a:lnB w="0" cap="flat" cmpd="sng" algn="ctr">
                      <a:solidFill>
                        <a:srgbClr val="CCCCCC"/>
                      </a:solidFill>
                      <a:prstDash val="solid"/>
                      <a:round/>
                      <a:headEnd type="none" w="med" len="med"/>
                      <a:tailEnd type="none" w="med" len="med"/>
                    </a:lnB>
                    <a:solidFill>
                      <a:srgbClr val="31356E"/>
                    </a:solidFill>
                  </a:tcPr>
                </a:tc>
                <a:tc>
                  <a:txBody>
                    <a:bodyPr/>
                    <a:lstStyle/>
                    <a:p>
                      <a:pPr marL="0" algn="ctr" defTabSz="914400" rtl="0" eaLnBrk="1" latinLnBrk="0" hangingPunct="1">
                        <a:lnSpc>
                          <a:spcPts val="3079"/>
                        </a:lnSpc>
                        <a:defRPr/>
                      </a:pPr>
                      <a:r>
                        <a:rPr lang="en-LT" sz="2800" kern="1200" dirty="0">
                          <a:solidFill>
                            <a:srgbClr val="000000"/>
                          </a:solidFill>
                          <a:latin typeface="+mn-lt"/>
                          <a:ea typeface="+mn-ea"/>
                          <a:cs typeface="+mn-cs"/>
                        </a:rPr>
                        <a:t>164,17</a:t>
                      </a:r>
                    </a:p>
                  </a:txBody>
                  <a:tcPr>
                    <a:lnL w="9525" cap="flat" cmpd="sng" algn="ctr">
                      <a:solidFill>
                        <a:srgbClr val="31356E"/>
                      </a:solidFill>
                      <a:prstDash val="solid"/>
                      <a:round/>
                      <a:headEnd type="none" w="med" len="med"/>
                      <a:tailEnd type="none" w="med" len="med"/>
                    </a:lnL>
                    <a:lnR w="9525" cap="flat" cmpd="sng" algn="ctr">
                      <a:solidFill>
                        <a:srgbClr val="31356E"/>
                      </a:solidFill>
                      <a:prstDash val="solid"/>
                      <a:round/>
                      <a:headEnd type="none" w="med" len="med"/>
                      <a:tailEnd type="none" w="med" len="med"/>
                    </a:lnR>
                    <a:lnT w="9525" cap="flat" cmpd="sng" algn="ctr">
                      <a:solidFill>
                        <a:srgbClr val="31356E"/>
                      </a:solidFill>
                      <a:prstDash val="solid"/>
                      <a:round/>
                      <a:headEnd type="none" w="med" len="med"/>
                      <a:tailEnd type="none" w="med" len="med"/>
                    </a:lnT>
                    <a:lnB w="9525" cap="flat" cmpd="sng" algn="ctr">
                      <a:solidFill>
                        <a:srgbClr val="31356E"/>
                      </a:solidFill>
                      <a:prstDash val="solid"/>
                      <a:round/>
                      <a:headEnd type="none" w="med" len="med"/>
                      <a:tailEnd type="none" w="med" len="med"/>
                    </a:lnB>
                    <a:solidFill>
                      <a:srgbClr val="FFFFFF"/>
                    </a:solidFill>
                  </a:tcPr>
                </a:tc>
                <a:tc>
                  <a:txBody>
                    <a:bodyPr/>
                    <a:lstStyle/>
                    <a:p>
                      <a:pPr marL="0" algn="ctr" defTabSz="914400" rtl="0" eaLnBrk="1" latinLnBrk="0" hangingPunct="1">
                        <a:lnSpc>
                          <a:spcPts val="3079"/>
                        </a:lnSpc>
                        <a:defRPr/>
                      </a:pPr>
                      <a:r>
                        <a:rPr lang="en-LT" sz="2800" kern="1200" dirty="0">
                          <a:solidFill>
                            <a:srgbClr val="000000"/>
                          </a:solidFill>
                          <a:latin typeface="+mn-lt"/>
                          <a:ea typeface="+mn-ea"/>
                          <a:cs typeface="+mn-cs"/>
                        </a:rPr>
                        <a:t>71,8</a:t>
                      </a:r>
                    </a:p>
                  </a:txBody>
                  <a:tcPr>
                    <a:lnL w="9525" cap="flat" cmpd="sng" algn="ctr">
                      <a:solidFill>
                        <a:srgbClr val="31356E"/>
                      </a:solidFill>
                      <a:prstDash val="solid"/>
                      <a:round/>
                      <a:headEnd type="none" w="med" len="med"/>
                      <a:tailEnd type="none" w="med" len="med"/>
                    </a:lnL>
                    <a:lnR w="9525" cap="flat" cmpd="sng" algn="ctr">
                      <a:solidFill>
                        <a:srgbClr val="31356E"/>
                      </a:solidFill>
                      <a:prstDash val="solid"/>
                      <a:round/>
                      <a:headEnd type="none" w="med" len="med"/>
                      <a:tailEnd type="none" w="med" len="med"/>
                    </a:lnR>
                    <a:lnT w="9525" cap="flat" cmpd="sng" algn="ctr">
                      <a:solidFill>
                        <a:srgbClr val="31356E"/>
                      </a:solidFill>
                      <a:prstDash val="solid"/>
                      <a:round/>
                      <a:headEnd type="none" w="med" len="med"/>
                      <a:tailEnd type="none" w="med" len="med"/>
                    </a:lnT>
                    <a:lnB w="9525" cap="flat" cmpd="sng" algn="ctr">
                      <a:solidFill>
                        <a:srgbClr val="31356E"/>
                      </a:solidFill>
                      <a:prstDash val="solid"/>
                      <a:round/>
                      <a:headEnd type="none" w="med" len="med"/>
                      <a:tailEnd type="none" w="med" len="med"/>
                    </a:lnB>
                    <a:solidFill>
                      <a:srgbClr val="FFFFFF"/>
                    </a:solidFill>
                  </a:tcPr>
                </a:tc>
                <a:tc>
                  <a:txBody>
                    <a:bodyPr/>
                    <a:lstStyle/>
                    <a:p>
                      <a:pPr marL="0" algn="ctr" defTabSz="914400" rtl="0" eaLnBrk="1" latinLnBrk="0" hangingPunct="1">
                        <a:lnSpc>
                          <a:spcPts val="3079"/>
                        </a:lnSpc>
                        <a:defRPr/>
                      </a:pPr>
                      <a:r>
                        <a:rPr lang="en-LT" sz="2800" kern="1200" dirty="0">
                          <a:solidFill>
                            <a:srgbClr val="000000"/>
                          </a:solidFill>
                          <a:latin typeface="+mn-lt"/>
                          <a:ea typeface="+mn-ea"/>
                          <a:cs typeface="+mn-cs"/>
                        </a:rPr>
                        <a:t>65,12</a:t>
                      </a:r>
                    </a:p>
                  </a:txBody>
                  <a:tcPr>
                    <a:lnL w="9525" cap="flat" cmpd="sng" algn="ctr">
                      <a:solidFill>
                        <a:srgbClr val="31356E"/>
                      </a:solidFill>
                      <a:prstDash val="solid"/>
                      <a:round/>
                      <a:headEnd type="none" w="med" len="med"/>
                      <a:tailEnd type="none" w="med" len="med"/>
                    </a:lnL>
                    <a:lnR w="9525" cap="flat" cmpd="sng" algn="ctr">
                      <a:solidFill>
                        <a:srgbClr val="31356E"/>
                      </a:solidFill>
                      <a:prstDash val="solid"/>
                      <a:round/>
                      <a:headEnd type="none" w="med" len="med"/>
                      <a:tailEnd type="none" w="med" len="med"/>
                    </a:lnR>
                    <a:lnT w="9525" cap="flat" cmpd="sng" algn="ctr">
                      <a:solidFill>
                        <a:srgbClr val="31356E"/>
                      </a:solidFill>
                      <a:prstDash val="solid"/>
                      <a:round/>
                      <a:headEnd type="none" w="med" len="med"/>
                      <a:tailEnd type="none" w="med" len="med"/>
                    </a:lnT>
                    <a:lnB w="9525" cap="flat" cmpd="sng" algn="ctr">
                      <a:solidFill>
                        <a:srgbClr val="31356E"/>
                      </a:solidFill>
                      <a:prstDash val="solid"/>
                      <a:round/>
                      <a:headEnd type="none" w="med" len="med"/>
                      <a:tailEnd type="none" w="med" len="med"/>
                    </a:lnB>
                    <a:solidFill>
                      <a:srgbClr val="FFFFFF"/>
                    </a:solidFill>
                  </a:tcPr>
                </a:tc>
                <a:tc>
                  <a:txBody>
                    <a:bodyPr/>
                    <a:lstStyle/>
                    <a:p>
                      <a:pPr marL="0" algn="ctr" defTabSz="914400" rtl="0" eaLnBrk="1" latinLnBrk="0" hangingPunct="1">
                        <a:lnSpc>
                          <a:spcPts val="3079"/>
                        </a:lnSpc>
                        <a:defRPr/>
                      </a:pPr>
                      <a:r>
                        <a:rPr lang="en-LT" sz="2800" kern="1200" dirty="0">
                          <a:solidFill>
                            <a:srgbClr val="000000"/>
                          </a:solidFill>
                          <a:latin typeface="+mn-lt"/>
                          <a:ea typeface="+mn-ea"/>
                          <a:cs typeface="+mn-cs"/>
                        </a:rPr>
                        <a:t>27,25</a:t>
                      </a:r>
                    </a:p>
                  </a:txBody>
                  <a:tcPr>
                    <a:lnL w="9525" cap="flat" cmpd="sng" algn="ctr">
                      <a:solidFill>
                        <a:srgbClr val="31356E"/>
                      </a:solidFill>
                      <a:prstDash val="solid"/>
                      <a:round/>
                      <a:headEnd type="none" w="med" len="med"/>
                      <a:tailEnd type="none" w="med" len="med"/>
                    </a:lnL>
                    <a:lnR w="9525" cap="flat" cmpd="sng" algn="ctr">
                      <a:solidFill>
                        <a:srgbClr val="31356E"/>
                      </a:solidFill>
                      <a:prstDash val="solid"/>
                      <a:round/>
                      <a:headEnd type="none" w="med" len="med"/>
                      <a:tailEnd type="none" w="med" len="med"/>
                    </a:lnR>
                    <a:lnT w="9525" cap="flat" cmpd="sng" algn="ctr">
                      <a:solidFill>
                        <a:srgbClr val="31356E"/>
                      </a:solidFill>
                      <a:prstDash val="solid"/>
                      <a:round/>
                      <a:headEnd type="none" w="med" len="med"/>
                      <a:tailEnd type="none" w="med" len="med"/>
                    </a:lnT>
                    <a:lnB w="9525" cap="flat" cmpd="sng" algn="ctr">
                      <a:solidFill>
                        <a:srgbClr val="31356E"/>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122231">
                <a:tc>
                  <a:txBody>
                    <a:bodyPr/>
                    <a:lstStyle/>
                    <a:p>
                      <a:pPr algn="ctr">
                        <a:lnSpc>
                          <a:spcPts val="2800"/>
                        </a:lnSpc>
                        <a:defRPr/>
                      </a:pPr>
                      <a:r>
                        <a:rPr lang="en-US" sz="2800" spc="100" dirty="0">
                          <a:solidFill>
                            <a:srgbClr val="FFFFFF"/>
                          </a:solidFill>
                          <a:latin typeface="+mn-lt"/>
                        </a:rPr>
                        <a:t>2021</a:t>
                      </a:r>
                      <a:endParaRPr lang="en-US" sz="2800" dirty="0">
                        <a:latin typeface="+mn-lt"/>
                      </a:endParaRPr>
                    </a:p>
                  </a:txBody>
                  <a:tcPr marL="190500" marR="190500" marT="190500" marB="190500" anchor="ctr">
                    <a:lnL w="0" cap="flat" cmpd="sng" algn="ctr">
                      <a:solidFill>
                        <a:srgbClr val="CCCCCC"/>
                      </a:solidFill>
                      <a:prstDash val="solid"/>
                      <a:round/>
                      <a:headEnd type="none" w="med" len="med"/>
                      <a:tailEnd type="none" w="med" len="med"/>
                    </a:lnL>
                    <a:lnR w="9525" cap="flat" cmpd="sng" algn="ctr">
                      <a:solidFill>
                        <a:srgbClr val="31356E"/>
                      </a:solidFill>
                      <a:prstDash val="solid"/>
                      <a:round/>
                      <a:headEnd type="none" w="med" len="med"/>
                      <a:tailEnd type="none" w="med" len="med"/>
                    </a:lnR>
                    <a:lnT w="0" cap="flat" cmpd="sng" algn="ctr">
                      <a:solidFill>
                        <a:srgbClr val="CCCCCC"/>
                      </a:solidFill>
                      <a:prstDash val="solid"/>
                      <a:round/>
                      <a:headEnd type="none" w="med" len="med"/>
                      <a:tailEnd type="none" w="med" len="med"/>
                    </a:lnT>
                    <a:lnB w="0" cap="flat" cmpd="sng" algn="ctr">
                      <a:solidFill>
                        <a:srgbClr val="CCCCCC"/>
                      </a:solidFill>
                      <a:prstDash val="solid"/>
                      <a:round/>
                      <a:headEnd type="none" w="med" len="med"/>
                      <a:tailEnd type="none" w="med" len="med"/>
                    </a:lnB>
                    <a:solidFill>
                      <a:srgbClr val="31356E"/>
                    </a:solidFill>
                  </a:tcPr>
                </a:tc>
                <a:tc>
                  <a:txBody>
                    <a:bodyPr/>
                    <a:lstStyle/>
                    <a:p>
                      <a:pPr marL="0" algn="ctr" defTabSz="914400" rtl="0" eaLnBrk="1" latinLnBrk="0" hangingPunct="1">
                        <a:lnSpc>
                          <a:spcPts val="3079"/>
                        </a:lnSpc>
                        <a:defRPr/>
                      </a:pPr>
                      <a:r>
                        <a:rPr lang="en-LT" sz="2800" kern="1200" dirty="0">
                          <a:solidFill>
                            <a:srgbClr val="000000"/>
                          </a:solidFill>
                          <a:latin typeface="+mn-lt"/>
                          <a:ea typeface="+mn-ea"/>
                          <a:cs typeface="+mn-cs"/>
                        </a:rPr>
                        <a:t>159,02</a:t>
                      </a:r>
                    </a:p>
                  </a:txBody>
                  <a:tcPr>
                    <a:lnL w="9525" cap="flat" cmpd="sng" algn="ctr">
                      <a:solidFill>
                        <a:srgbClr val="31356E"/>
                      </a:solidFill>
                      <a:prstDash val="solid"/>
                      <a:round/>
                      <a:headEnd type="none" w="med" len="med"/>
                      <a:tailEnd type="none" w="med" len="med"/>
                    </a:lnL>
                    <a:lnR w="9525" cap="flat" cmpd="sng" algn="ctr">
                      <a:solidFill>
                        <a:srgbClr val="31356E"/>
                      </a:solidFill>
                      <a:prstDash val="solid"/>
                      <a:round/>
                      <a:headEnd type="none" w="med" len="med"/>
                      <a:tailEnd type="none" w="med" len="med"/>
                    </a:lnR>
                    <a:lnT w="9525" cap="flat" cmpd="sng" algn="ctr">
                      <a:solidFill>
                        <a:srgbClr val="31356E"/>
                      </a:solidFill>
                      <a:prstDash val="solid"/>
                      <a:round/>
                      <a:headEnd type="none" w="med" len="med"/>
                      <a:tailEnd type="none" w="med" len="med"/>
                    </a:lnT>
                    <a:lnB w="9525" cap="flat" cmpd="sng" algn="ctr">
                      <a:solidFill>
                        <a:srgbClr val="31356E"/>
                      </a:solidFill>
                      <a:prstDash val="solid"/>
                      <a:round/>
                      <a:headEnd type="none" w="med" len="med"/>
                      <a:tailEnd type="none" w="med" len="med"/>
                    </a:lnB>
                    <a:solidFill>
                      <a:srgbClr val="FFFFFF"/>
                    </a:solidFill>
                  </a:tcPr>
                </a:tc>
                <a:tc>
                  <a:txBody>
                    <a:bodyPr/>
                    <a:lstStyle/>
                    <a:p>
                      <a:pPr marL="0" algn="ctr" defTabSz="914400" rtl="0" eaLnBrk="1" latinLnBrk="0" hangingPunct="1">
                        <a:lnSpc>
                          <a:spcPts val="3079"/>
                        </a:lnSpc>
                        <a:defRPr/>
                      </a:pPr>
                      <a:r>
                        <a:rPr lang="en-LT" sz="2800" kern="1200" dirty="0">
                          <a:solidFill>
                            <a:srgbClr val="000000"/>
                          </a:solidFill>
                          <a:latin typeface="+mn-lt"/>
                          <a:ea typeface="+mn-ea"/>
                          <a:cs typeface="+mn-cs"/>
                        </a:rPr>
                        <a:t>66,75</a:t>
                      </a:r>
                    </a:p>
                  </a:txBody>
                  <a:tcPr>
                    <a:lnL w="9525" cap="flat" cmpd="sng" algn="ctr">
                      <a:solidFill>
                        <a:srgbClr val="31356E"/>
                      </a:solidFill>
                      <a:prstDash val="solid"/>
                      <a:round/>
                      <a:headEnd type="none" w="med" len="med"/>
                      <a:tailEnd type="none" w="med" len="med"/>
                    </a:lnL>
                    <a:lnR w="9525" cap="flat" cmpd="sng" algn="ctr">
                      <a:solidFill>
                        <a:srgbClr val="31356E"/>
                      </a:solidFill>
                      <a:prstDash val="solid"/>
                      <a:round/>
                      <a:headEnd type="none" w="med" len="med"/>
                      <a:tailEnd type="none" w="med" len="med"/>
                    </a:lnR>
                    <a:lnT w="9525" cap="flat" cmpd="sng" algn="ctr">
                      <a:solidFill>
                        <a:srgbClr val="31356E"/>
                      </a:solidFill>
                      <a:prstDash val="solid"/>
                      <a:round/>
                      <a:headEnd type="none" w="med" len="med"/>
                      <a:tailEnd type="none" w="med" len="med"/>
                    </a:lnT>
                    <a:lnB w="9525" cap="flat" cmpd="sng" algn="ctr">
                      <a:solidFill>
                        <a:srgbClr val="31356E"/>
                      </a:solidFill>
                      <a:prstDash val="solid"/>
                      <a:round/>
                      <a:headEnd type="none" w="med" len="med"/>
                      <a:tailEnd type="none" w="med" len="med"/>
                    </a:lnB>
                    <a:solidFill>
                      <a:srgbClr val="FFFFFF"/>
                    </a:solidFill>
                  </a:tcPr>
                </a:tc>
                <a:tc>
                  <a:txBody>
                    <a:bodyPr/>
                    <a:lstStyle/>
                    <a:p>
                      <a:pPr marL="0" algn="ctr" defTabSz="914400" rtl="0" eaLnBrk="1" latinLnBrk="0" hangingPunct="1">
                        <a:lnSpc>
                          <a:spcPts val="3079"/>
                        </a:lnSpc>
                        <a:defRPr/>
                      </a:pPr>
                      <a:r>
                        <a:rPr lang="en-LT" sz="2800" kern="1200" dirty="0">
                          <a:solidFill>
                            <a:srgbClr val="000000"/>
                          </a:solidFill>
                          <a:latin typeface="+mn-lt"/>
                          <a:ea typeface="+mn-ea"/>
                          <a:cs typeface="+mn-cs"/>
                        </a:rPr>
                        <a:t>66,02</a:t>
                      </a:r>
                    </a:p>
                  </a:txBody>
                  <a:tcPr>
                    <a:lnL w="9525" cap="flat" cmpd="sng" algn="ctr">
                      <a:solidFill>
                        <a:srgbClr val="31356E"/>
                      </a:solidFill>
                      <a:prstDash val="solid"/>
                      <a:round/>
                      <a:headEnd type="none" w="med" len="med"/>
                      <a:tailEnd type="none" w="med" len="med"/>
                    </a:lnL>
                    <a:lnR w="9525" cap="flat" cmpd="sng" algn="ctr">
                      <a:solidFill>
                        <a:srgbClr val="31356E"/>
                      </a:solidFill>
                      <a:prstDash val="solid"/>
                      <a:round/>
                      <a:headEnd type="none" w="med" len="med"/>
                      <a:tailEnd type="none" w="med" len="med"/>
                    </a:lnR>
                    <a:lnT w="9525" cap="flat" cmpd="sng" algn="ctr">
                      <a:solidFill>
                        <a:srgbClr val="31356E"/>
                      </a:solidFill>
                      <a:prstDash val="solid"/>
                      <a:round/>
                      <a:headEnd type="none" w="med" len="med"/>
                      <a:tailEnd type="none" w="med" len="med"/>
                    </a:lnT>
                    <a:lnB w="9525" cap="flat" cmpd="sng" algn="ctr">
                      <a:solidFill>
                        <a:srgbClr val="31356E"/>
                      </a:solidFill>
                      <a:prstDash val="solid"/>
                      <a:round/>
                      <a:headEnd type="none" w="med" len="med"/>
                      <a:tailEnd type="none" w="med" len="med"/>
                    </a:lnB>
                    <a:solidFill>
                      <a:srgbClr val="FFFFFF"/>
                    </a:solidFill>
                  </a:tcPr>
                </a:tc>
                <a:tc>
                  <a:txBody>
                    <a:bodyPr/>
                    <a:lstStyle/>
                    <a:p>
                      <a:pPr marL="0" algn="ctr" defTabSz="914400" rtl="0" eaLnBrk="1" latinLnBrk="0" hangingPunct="1">
                        <a:lnSpc>
                          <a:spcPts val="3079"/>
                        </a:lnSpc>
                        <a:defRPr/>
                      </a:pPr>
                      <a:r>
                        <a:rPr lang="en-LT" sz="2800" kern="1200" dirty="0">
                          <a:solidFill>
                            <a:srgbClr val="000000"/>
                          </a:solidFill>
                          <a:latin typeface="+mn-lt"/>
                          <a:ea typeface="+mn-ea"/>
                          <a:cs typeface="+mn-cs"/>
                        </a:rPr>
                        <a:t>26,25</a:t>
                      </a:r>
                    </a:p>
                  </a:txBody>
                  <a:tcPr>
                    <a:lnL w="9525" cap="flat" cmpd="sng" algn="ctr">
                      <a:solidFill>
                        <a:srgbClr val="31356E"/>
                      </a:solidFill>
                      <a:prstDash val="solid"/>
                      <a:round/>
                      <a:headEnd type="none" w="med" len="med"/>
                      <a:tailEnd type="none" w="med" len="med"/>
                    </a:lnL>
                    <a:lnR w="9525" cap="flat" cmpd="sng" algn="ctr">
                      <a:solidFill>
                        <a:srgbClr val="31356E"/>
                      </a:solidFill>
                      <a:prstDash val="solid"/>
                      <a:round/>
                      <a:headEnd type="none" w="med" len="med"/>
                      <a:tailEnd type="none" w="med" len="med"/>
                    </a:lnR>
                    <a:lnT w="9525" cap="flat" cmpd="sng" algn="ctr">
                      <a:solidFill>
                        <a:srgbClr val="31356E"/>
                      </a:solidFill>
                      <a:prstDash val="solid"/>
                      <a:round/>
                      <a:headEnd type="none" w="med" len="med"/>
                      <a:tailEnd type="none" w="med" len="med"/>
                    </a:lnT>
                    <a:lnB w="9525" cap="flat" cmpd="sng" algn="ctr">
                      <a:solidFill>
                        <a:srgbClr val="31356E"/>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
        <p:nvSpPr>
          <p:cNvPr id="11" name="Freeform 12">
            <a:extLst>
              <a:ext uri="{FF2B5EF4-FFF2-40B4-BE49-F238E27FC236}">
                <a16:creationId xmlns:a16="http://schemas.microsoft.com/office/drawing/2014/main" id="{0F5B1312-059E-EECA-A2AB-6E86FE539E32}"/>
              </a:ext>
            </a:extLst>
          </p:cNvPr>
          <p:cNvSpPr/>
          <p:nvPr/>
        </p:nvSpPr>
        <p:spPr>
          <a:xfrm>
            <a:off x="891563" y="6057900"/>
            <a:ext cx="403837" cy="403837"/>
          </a:xfrm>
          <a:custGeom>
            <a:avLst/>
            <a:gdLst/>
            <a:ahLst/>
            <a:cxnLst/>
            <a:rect l="l" t="t" r="r" b="b"/>
            <a:pathLst>
              <a:path w="403837" h="403837">
                <a:moveTo>
                  <a:pt x="0" y="0"/>
                </a:moveTo>
                <a:lnTo>
                  <a:pt x="403837" y="0"/>
                </a:lnTo>
                <a:lnTo>
                  <a:pt x="403837" y="403837"/>
                </a:lnTo>
                <a:lnTo>
                  <a:pt x="0" y="40383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3" name="TextBox 12">
            <a:extLst>
              <a:ext uri="{FF2B5EF4-FFF2-40B4-BE49-F238E27FC236}">
                <a16:creationId xmlns:a16="http://schemas.microsoft.com/office/drawing/2014/main" id="{4C61F7F1-2307-D140-40E6-C55DB331EE2E}"/>
              </a:ext>
            </a:extLst>
          </p:cNvPr>
          <p:cNvSpPr txBox="1"/>
          <p:nvPr/>
        </p:nvSpPr>
        <p:spPr>
          <a:xfrm>
            <a:off x="1371600" y="5980022"/>
            <a:ext cx="6629400" cy="2287678"/>
          </a:xfrm>
          <a:prstGeom prst="rect">
            <a:avLst/>
          </a:prstGeom>
        </p:spPr>
        <p:txBody>
          <a:bodyPr wrap="square" lIns="0" tIns="0" rIns="0" bIns="0" rtlCol="0" anchor="t">
            <a:spAutoFit/>
          </a:bodyPr>
          <a:lstStyle/>
          <a:p>
            <a:pPr>
              <a:lnSpc>
                <a:spcPts val="3639"/>
              </a:lnSpc>
            </a:pPr>
            <a:r>
              <a:rPr lang="lt-LT" sz="2799" dirty="0">
                <a:solidFill>
                  <a:srgbClr val="FFFFFF"/>
                </a:solidFill>
              </a:rPr>
              <a:t>kompetencijas įvairiomis formomis ir būdais tobulino 90 proc.; 2 kartus daugiau valandų skirta tyrimų kompetencijoms tobulinti; 30 darbuotojų patobulino anglų </a:t>
            </a:r>
            <a:r>
              <a:rPr lang="lt-LT" sz="2799" dirty="0" err="1">
                <a:solidFill>
                  <a:srgbClr val="FFFFFF"/>
                </a:solidFill>
              </a:rPr>
              <a:t>k</a:t>
            </a:r>
            <a:r>
              <a:rPr lang="lt-LT" sz="2799" dirty="0">
                <a:solidFill>
                  <a:srgbClr val="FFFFFF"/>
                </a:solidFill>
              </a:rPr>
              <a:t>. įgūdžius darbo vietoje </a:t>
            </a:r>
            <a:r>
              <a:rPr lang="en-LT" sz="2799" dirty="0">
                <a:solidFill>
                  <a:srgbClr val="FFFFFF"/>
                </a:solidFill>
              </a:rPr>
              <a:t> </a:t>
            </a:r>
          </a:p>
        </p:txBody>
      </p:sp>
      <p:sp>
        <p:nvSpPr>
          <p:cNvPr id="14" name="TextBox 13">
            <a:extLst>
              <a:ext uri="{FF2B5EF4-FFF2-40B4-BE49-F238E27FC236}">
                <a16:creationId xmlns:a16="http://schemas.microsoft.com/office/drawing/2014/main" id="{DBBA86B9-B1F3-1064-CB62-3F95AD4245C1}"/>
              </a:ext>
            </a:extLst>
          </p:cNvPr>
          <p:cNvSpPr txBox="1"/>
          <p:nvPr/>
        </p:nvSpPr>
        <p:spPr>
          <a:xfrm>
            <a:off x="1371600" y="8346638"/>
            <a:ext cx="6629400" cy="1292662"/>
          </a:xfrm>
          <a:prstGeom prst="rect">
            <a:avLst/>
          </a:prstGeom>
        </p:spPr>
        <p:txBody>
          <a:bodyPr wrap="square" lIns="0" tIns="0" rIns="0" bIns="0" rtlCol="0" anchor="t">
            <a:spAutoFit/>
          </a:bodyPr>
          <a:lstStyle/>
          <a:p>
            <a:pPr lvl="0"/>
            <a:r>
              <a:rPr lang="en-GB" sz="2800" kern="1200" dirty="0">
                <a:solidFill>
                  <a:srgbClr val="00B0F0"/>
                </a:solidFill>
                <a:latin typeface="+mn-lt"/>
                <a:ea typeface="+mn-ea"/>
                <a:cs typeface="+mn-cs"/>
              </a:rPr>
              <a:t> </a:t>
            </a:r>
            <a:r>
              <a:rPr lang="en-GB" sz="2799" dirty="0" err="1">
                <a:solidFill>
                  <a:srgbClr val="FFFFFF"/>
                </a:solidFill>
              </a:rPr>
              <a:t>vidutinis</a:t>
            </a:r>
            <a:r>
              <a:rPr lang="en-GB" sz="2800" kern="1200" dirty="0">
                <a:solidFill>
                  <a:srgbClr val="00B0F0"/>
                </a:solidFill>
                <a:latin typeface="+mn-lt"/>
                <a:ea typeface="+mn-ea"/>
                <a:cs typeface="+mn-cs"/>
              </a:rPr>
              <a:t> </a:t>
            </a:r>
            <a:r>
              <a:rPr lang="en-GB" sz="2799" dirty="0" err="1">
                <a:solidFill>
                  <a:srgbClr val="FFFFFF"/>
                </a:solidFill>
              </a:rPr>
              <a:t>mėnesinis</a:t>
            </a:r>
            <a:r>
              <a:rPr lang="en-GB" sz="2799" dirty="0">
                <a:solidFill>
                  <a:srgbClr val="FFFFFF"/>
                </a:solidFill>
              </a:rPr>
              <a:t> </a:t>
            </a:r>
            <a:r>
              <a:rPr lang="en-GB" sz="2799" dirty="0" err="1">
                <a:solidFill>
                  <a:srgbClr val="FFFFFF"/>
                </a:solidFill>
              </a:rPr>
              <a:t>vieno</a:t>
            </a:r>
            <a:r>
              <a:rPr lang="en-GB" sz="2799" dirty="0">
                <a:solidFill>
                  <a:srgbClr val="FFFFFF"/>
                </a:solidFill>
              </a:rPr>
              <a:t> </a:t>
            </a:r>
            <a:r>
              <a:rPr lang="en-GB" sz="2799" dirty="0" err="1">
                <a:solidFill>
                  <a:srgbClr val="FFFFFF"/>
                </a:solidFill>
              </a:rPr>
              <a:t>pedagoginio</a:t>
            </a:r>
            <a:r>
              <a:rPr lang="en-GB" sz="2799" dirty="0">
                <a:solidFill>
                  <a:srgbClr val="FFFFFF"/>
                </a:solidFill>
              </a:rPr>
              <a:t> </a:t>
            </a:r>
            <a:r>
              <a:rPr lang="en-GB" sz="2799" dirty="0" err="1">
                <a:solidFill>
                  <a:srgbClr val="FFFFFF"/>
                </a:solidFill>
              </a:rPr>
              <a:t>darbuotojo</a:t>
            </a:r>
            <a:r>
              <a:rPr lang="en-GB" sz="2799" dirty="0">
                <a:solidFill>
                  <a:srgbClr val="FFFFFF"/>
                </a:solidFill>
              </a:rPr>
              <a:t> </a:t>
            </a:r>
            <a:r>
              <a:rPr lang="en-GB" sz="2799" dirty="0" err="1">
                <a:solidFill>
                  <a:srgbClr val="FFFFFF"/>
                </a:solidFill>
              </a:rPr>
              <a:t>darbo</a:t>
            </a:r>
            <a:r>
              <a:rPr lang="en-GB" sz="2799" dirty="0">
                <a:solidFill>
                  <a:srgbClr val="FFFFFF"/>
                </a:solidFill>
              </a:rPr>
              <a:t> </a:t>
            </a:r>
            <a:r>
              <a:rPr lang="en-GB" sz="2799" dirty="0" err="1">
                <a:solidFill>
                  <a:srgbClr val="FFFFFF"/>
                </a:solidFill>
              </a:rPr>
              <a:t>užmokestis</a:t>
            </a:r>
            <a:r>
              <a:rPr lang="en-GB" sz="2799" dirty="0">
                <a:solidFill>
                  <a:srgbClr val="FFFFFF"/>
                </a:solidFill>
              </a:rPr>
              <a:t> </a:t>
            </a:r>
            <a:r>
              <a:rPr lang="en-GB" sz="2799" dirty="0" err="1">
                <a:solidFill>
                  <a:srgbClr val="FFFFFF"/>
                </a:solidFill>
              </a:rPr>
              <a:t>padidėjo</a:t>
            </a:r>
            <a:r>
              <a:rPr lang="en-GB" sz="2799" dirty="0">
                <a:solidFill>
                  <a:srgbClr val="FFFFFF"/>
                </a:solidFill>
              </a:rPr>
              <a:t> </a:t>
            </a:r>
            <a:r>
              <a:rPr lang="en-GB" sz="2799" dirty="0" err="1">
                <a:solidFill>
                  <a:srgbClr val="FFFFFF"/>
                </a:solidFill>
              </a:rPr>
              <a:t>apie</a:t>
            </a:r>
            <a:r>
              <a:rPr lang="en-GB" sz="2799" dirty="0">
                <a:solidFill>
                  <a:srgbClr val="FFFFFF"/>
                </a:solidFill>
              </a:rPr>
              <a:t> 18 proc., </a:t>
            </a:r>
            <a:r>
              <a:rPr lang="en-GB" sz="2799" dirty="0" err="1">
                <a:solidFill>
                  <a:srgbClr val="FFFFFF"/>
                </a:solidFill>
              </a:rPr>
              <a:t>kitų</a:t>
            </a:r>
            <a:r>
              <a:rPr lang="en-GB" sz="2799" dirty="0">
                <a:solidFill>
                  <a:srgbClr val="FFFFFF"/>
                </a:solidFill>
              </a:rPr>
              <a:t> </a:t>
            </a:r>
            <a:r>
              <a:rPr lang="en-GB" sz="2799" dirty="0" err="1">
                <a:solidFill>
                  <a:srgbClr val="FFFFFF"/>
                </a:solidFill>
              </a:rPr>
              <a:t>darbuotojų</a:t>
            </a:r>
            <a:r>
              <a:rPr lang="en-GB" sz="2799" dirty="0">
                <a:solidFill>
                  <a:srgbClr val="FFFFFF"/>
                </a:solidFill>
              </a:rPr>
              <a:t> </a:t>
            </a:r>
            <a:r>
              <a:rPr lang="en-GB" sz="2799" dirty="0" err="1">
                <a:solidFill>
                  <a:srgbClr val="FFFFFF"/>
                </a:solidFill>
              </a:rPr>
              <a:t>apie</a:t>
            </a:r>
            <a:r>
              <a:rPr lang="en-GB" sz="2799" dirty="0">
                <a:solidFill>
                  <a:srgbClr val="FFFFFF"/>
                </a:solidFill>
              </a:rPr>
              <a:t> 15 proc.</a:t>
            </a:r>
          </a:p>
        </p:txBody>
      </p:sp>
      <p:sp>
        <p:nvSpPr>
          <p:cNvPr id="15" name="Freeform 12">
            <a:extLst>
              <a:ext uri="{FF2B5EF4-FFF2-40B4-BE49-F238E27FC236}">
                <a16:creationId xmlns:a16="http://schemas.microsoft.com/office/drawing/2014/main" id="{529D896B-1420-1169-E8EB-E670E377BD32}"/>
              </a:ext>
            </a:extLst>
          </p:cNvPr>
          <p:cNvSpPr/>
          <p:nvPr/>
        </p:nvSpPr>
        <p:spPr>
          <a:xfrm>
            <a:off x="891563" y="8420100"/>
            <a:ext cx="403837" cy="403837"/>
          </a:xfrm>
          <a:custGeom>
            <a:avLst/>
            <a:gdLst/>
            <a:ahLst/>
            <a:cxnLst/>
            <a:rect l="l" t="t" r="r" b="b"/>
            <a:pathLst>
              <a:path w="403837" h="403837">
                <a:moveTo>
                  <a:pt x="0" y="0"/>
                </a:moveTo>
                <a:lnTo>
                  <a:pt x="403837" y="0"/>
                </a:lnTo>
                <a:lnTo>
                  <a:pt x="403837" y="403837"/>
                </a:lnTo>
                <a:lnTo>
                  <a:pt x="0" y="40383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Tree>
    <p:extLst>
      <p:ext uri="{BB962C8B-B14F-4D97-AF65-F5344CB8AC3E}">
        <p14:creationId xmlns:p14="http://schemas.microsoft.com/office/powerpoint/2010/main" val="18027988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31356E"/>
        </a:solidFill>
        <a:effectLst/>
      </p:bgPr>
    </p:bg>
    <p:spTree>
      <p:nvGrpSpPr>
        <p:cNvPr id="1" name="">
          <a:extLst>
            <a:ext uri="{FF2B5EF4-FFF2-40B4-BE49-F238E27FC236}">
              <a16:creationId xmlns:a16="http://schemas.microsoft.com/office/drawing/2014/main" id="{7D633B6C-42EB-C1C3-F690-D7FC114A0B8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416063F8-980E-2985-CD36-BEA6C328AC94}"/>
              </a:ext>
            </a:extLst>
          </p:cNvPr>
          <p:cNvSpPr/>
          <p:nvPr/>
        </p:nvSpPr>
        <p:spPr>
          <a:xfrm rot="-10800000">
            <a:off x="0" y="-685800"/>
            <a:ext cx="18288000" cy="10972800"/>
          </a:xfrm>
          <a:custGeom>
            <a:avLst/>
            <a:gdLst/>
            <a:ahLst/>
            <a:cxnLst/>
            <a:rect l="l" t="t" r="r" b="b"/>
            <a:pathLst>
              <a:path w="18288000" h="10972800">
                <a:moveTo>
                  <a:pt x="0" y="0"/>
                </a:moveTo>
                <a:lnTo>
                  <a:pt x="18288000" y="0"/>
                </a:lnTo>
                <a:lnTo>
                  <a:pt x="18288000" y="10972800"/>
                </a:lnTo>
                <a:lnTo>
                  <a:pt x="0" y="10972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TextBox 4">
            <a:extLst>
              <a:ext uri="{FF2B5EF4-FFF2-40B4-BE49-F238E27FC236}">
                <a16:creationId xmlns:a16="http://schemas.microsoft.com/office/drawing/2014/main" id="{29BCD915-9CAD-71A4-06E9-2BEAC24D276A}"/>
              </a:ext>
            </a:extLst>
          </p:cNvPr>
          <p:cNvSpPr txBox="1"/>
          <p:nvPr/>
        </p:nvSpPr>
        <p:spPr>
          <a:xfrm>
            <a:off x="2286000" y="1019175"/>
            <a:ext cx="7393403" cy="923330"/>
          </a:xfrm>
          <a:prstGeom prst="rect">
            <a:avLst/>
          </a:prstGeom>
        </p:spPr>
        <p:txBody>
          <a:bodyPr wrap="square" lIns="0" tIns="0" rIns="0" bIns="0" rtlCol="0" anchor="t">
            <a:spAutoFit/>
          </a:bodyPr>
          <a:lstStyle/>
          <a:p>
            <a:pPr>
              <a:lnSpc>
                <a:spcPts val="7200"/>
              </a:lnSpc>
            </a:pPr>
            <a:r>
              <a:rPr lang="en-US" sz="6600" dirty="0" err="1">
                <a:solidFill>
                  <a:srgbClr val="FFFFFF"/>
                </a:solidFill>
              </a:rPr>
              <a:t>Finansinės</a:t>
            </a:r>
            <a:r>
              <a:rPr lang="en-US" sz="6600" dirty="0">
                <a:solidFill>
                  <a:srgbClr val="FFFFFF"/>
                </a:solidFill>
              </a:rPr>
              <a:t> </a:t>
            </a:r>
            <a:r>
              <a:rPr lang="en-US" sz="6600" dirty="0" err="1">
                <a:solidFill>
                  <a:srgbClr val="FFFFFF"/>
                </a:solidFill>
              </a:rPr>
              <a:t>galimybės</a:t>
            </a:r>
            <a:endParaRPr lang="en-US" sz="6600" dirty="0">
              <a:solidFill>
                <a:srgbClr val="FFFFFF"/>
              </a:solidFill>
            </a:endParaRPr>
          </a:p>
        </p:txBody>
      </p:sp>
      <p:sp>
        <p:nvSpPr>
          <p:cNvPr id="31" name="Freeform 9">
            <a:extLst>
              <a:ext uri="{FF2B5EF4-FFF2-40B4-BE49-F238E27FC236}">
                <a16:creationId xmlns:a16="http://schemas.microsoft.com/office/drawing/2014/main" id="{692B8129-A1DB-86E8-CE69-0044E48DBDA1}"/>
              </a:ext>
            </a:extLst>
          </p:cNvPr>
          <p:cNvSpPr/>
          <p:nvPr/>
        </p:nvSpPr>
        <p:spPr>
          <a:xfrm>
            <a:off x="685800" y="764871"/>
            <a:ext cx="1317303" cy="1406829"/>
          </a:xfrm>
          <a:custGeom>
            <a:avLst/>
            <a:gdLst/>
            <a:ahLst/>
            <a:cxnLst/>
            <a:rect l="l" t="t" r="r" b="b"/>
            <a:pathLst>
              <a:path w="1317303" h="1406829">
                <a:moveTo>
                  <a:pt x="0" y="0"/>
                </a:moveTo>
                <a:lnTo>
                  <a:pt x="1317303" y="0"/>
                </a:lnTo>
                <a:lnTo>
                  <a:pt x="1317303" y="1406828"/>
                </a:lnTo>
                <a:lnTo>
                  <a:pt x="0" y="140682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aphicFrame>
        <p:nvGraphicFramePr>
          <p:cNvPr id="32" name="Table 3">
            <a:extLst>
              <a:ext uri="{FF2B5EF4-FFF2-40B4-BE49-F238E27FC236}">
                <a16:creationId xmlns:a16="http://schemas.microsoft.com/office/drawing/2014/main" id="{A5242123-0658-1DA3-2288-522C957B2CAE}"/>
              </a:ext>
            </a:extLst>
          </p:cNvPr>
          <p:cNvGraphicFramePr>
            <a:graphicFrameLocks noGrp="1"/>
          </p:cNvGraphicFramePr>
          <p:nvPr>
            <p:extLst>
              <p:ext uri="{D42A27DB-BD31-4B8C-83A1-F6EECF244321}">
                <p14:modId xmlns:p14="http://schemas.microsoft.com/office/powerpoint/2010/main" val="1895593541"/>
              </p:ext>
            </p:extLst>
          </p:nvPr>
        </p:nvGraphicFramePr>
        <p:xfrm>
          <a:off x="6629400" y="2476498"/>
          <a:ext cx="11430000" cy="7010401"/>
        </p:xfrm>
        <a:graphic>
          <a:graphicData uri="http://schemas.openxmlformats.org/drawingml/2006/table">
            <a:tbl>
              <a:tblPr/>
              <a:tblGrid>
                <a:gridCol w="3492500">
                  <a:extLst>
                    <a:ext uri="{9D8B030D-6E8A-4147-A177-3AD203B41FA5}">
                      <a16:colId xmlns:a16="http://schemas.microsoft.com/office/drawing/2014/main" val="20000"/>
                    </a:ext>
                  </a:extLst>
                </a:gridCol>
                <a:gridCol w="2936875">
                  <a:extLst>
                    <a:ext uri="{9D8B030D-6E8A-4147-A177-3AD203B41FA5}">
                      <a16:colId xmlns:a16="http://schemas.microsoft.com/office/drawing/2014/main" val="20001"/>
                    </a:ext>
                  </a:extLst>
                </a:gridCol>
                <a:gridCol w="2460625">
                  <a:extLst>
                    <a:ext uri="{9D8B030D-6E8A-4147-A177-3AD203B41FA5}">
                      <a16:colId xmlns:a16="http://schemas.microsoft.com/office/drawing/2014/main" val="20002"/>
                    </a:ext>
                  </a:extLst>
                </a:gridCol>
                <a:gridCol w="2540000">
                  <a:extLst>
                    <a:ext uri="{9D8B030D-6E8A-4147-A177-3AD203B41FA5}">
                      <a16:colId xmlns:a16="http://schemas.microsoft.com/office/drawing/2014/main" val="20003"/>
                    </a:ext>
                  </a:extLst>
                </a:gridCol>
              </a:tblGrid>
              <a:tr h="1367745">
                <a:tc>
                  <a:txBody>
                    <a:bodyPr/>
                    <a:lstStyle/>
                    <a:p>
                      <a:pPr algn="ctr">
                        <a:lnSpc>
                          <a:spcPts val="3079"/>
                        </a:lnSpc>
                        <a:defRPr/>
                      </a:pPr>
                      <a:endParaRPr lang="en-US" sz="2800" dirty="0">
                        <a:latin typeface="+mn-lt"/>
                      </a:endParaRPr>
                    </a:p>
                  </a:txBody>
                  <a:tcPr marL="190500" marR="190500" marT="190500" marB="190500" anchor="ctr">
                    <a:lnL w="0" cap="flat" cmpd="sng" algn="ctr">
                      <a:solidFill>
                        <a:srgbClr val="CCCCCC"/>
                      </a:solidFill>
                      <a:prstDash val="solid"/>
                      <a:round/>
                      <a:headEnd type="none" w="med" len="med"/>
                      <a:tailEnd type="none" w="med" len="med"/>
                    </a:lnL>
                    <a:lnR w="0" cap="flat" cmpd="sng" algn="ctr">
                      <a:solidFill>
                        <a:srgbClr val="CCCCCC"/>
                      </a:solidFill>
                      <a:prstDash val="solid"/>
                      <a:round/>
                      <a:headEnd type="none" w="med" len="med"/>
                      <a:tailEnd type="none" w="med" len="med"/>
                    </a:lnR>
                    <a:lnT w="0" cap="flat" cmpd="sng" algn="ctr">
                      <a:solidFill>
                        <a:srgbClr val="CCCCCC"/>
                      </a:solidFill>
                      <a:prstDash val="solid"/>
                      <a:round/>
                      <a:headEnd type="none" w="med" len="med"/>
                      <a:tailEnd type="none" w="med" len="med"/>
                    </a:lnT>
                    <a:lnB w="0" cap="flat" cmpd="sng" algn="ctr">
                      <a:solidFill>
                        <a:srgbClr val="CCCCCC"/>
                      </a:solidFill>
                      <a:prstDash val="solid"/>
                      <a:round/>
                      <a:headEnd type="none" w="med" len="med"/>
                      <a:tailEnd type="none" w="med" len="med"/>
                    </a:lnB>
                  </a:tcPr>
                </a:tc>
                <a:tc>
                  <a:txBody>
                    <a:bodyPr/>
                    <a:lstStyle/>
                    <a:p>
                      <a:pPr algn="ctr">
                        <a:lnSpc>
                          <a:spcPts val="2800"/>
                        </a:lnSpc>
                        <a:defRPr/>
                      </a:pPr>
                      <a:r>
                        <a:rPr lang="en-US" sz="2800" spc="100" dirty="0">
                          <a:solidFill>
                            <a:srgbClr val="FFFFFF"/>
                          </a:solidFill>
                          <a:latin typeface="+mn-lt"/>
                        </a:rPr>
                        <a:t>2021</a:t>
                      </a:r>
                      <a:endParaRPr lang="en-US" sz="2800" dirty="0">
                        <a:latin typeface="+mn-lt"/>
                      </a:endParaRPr>
                    </a:p>
                  </a:txBody>
                  <a:tcPr marL="190500" marR="190500" marT="190500" marB="190500" anchor="ctr">
                    <a:lnL w="0" cap="flat" cmpd="sng" algn="ctr">
                      <a:solidFill>
                        <a:srgbClr val="CCCCCC"/>
                      </a:solidFill>
                      <a:prstDash val="solid"/>
                      <a:round/>
                      <a:headEnd type="none" w="med" len="med"/>
                      <a:tailEnd type="none" w="med" len="med"/>
                    </a:lnL>
                    <a:lnR w="0" cap="flat" cmpd="sng" algn="ctr">
                      <a:solidFill>
                        <a:srgbClr val="CCCCCC"/>
                      </a:solidFill>
                      <a:prstDash val="solid"/>
                      <a:round/>
                      <a:headEnd type="none" w="med" len="med"/>
                      <a:tailEnd type="none" w="med" len="med"/>
                    </a:lnR>
                    <a:lnT w="0" cap="flat" cmpd="sng" algn="ctr">
                      <a:solidFill>
                        <a:srgbClr val="CCCCCC"/>
                      </a:solidFill>
                      <a:prstDash val="solid"/>
                      <a:round/>
                      <a:headEnd type="none" w="med" len="med"/>
                      <a:tailEnd type="none" w="med" len="med"/>
                    </a:lnT>
                    <a:lnB w="9525" cap="flat" cmpd="sng" algn="ctr">
                      <a:solidFill>
                        <a:srgbClr val="31356E"/>
                      </a:solidFill>
                      <a:prstDash val="solid"/>
                      <a:round/>
                      <a:headEnd type="none" w="med" len="med"/>
                      <a:tailEnd type="none" w="med" len="med"/>
                    </a:lnB>
                    <a:solidFill>
                      <a:srgbClr val="31356E"/>
                    </a:solidFill>
                  </a:tcPr>
                </a:tc>
                <a:tc>
                  <a:txBody>
                    <a:bodyPr/>
                    <a:lstStyle/>
                    <a:p>
                      <a:pPr algn="ctr">
                        <a:lnSpc>
                          <a:spcPts val="2800"/>
                        </a:lnSpc>
                        <a:defRPr/>
                      </a:pPr>
                      <a:r>
                        <a:rPr lang="en-US" sz="2800" spc="100" dirty="0">
                          <a:solidFill>
                            <a:srgbClr val="FFFFFF"/>
                          </a:solidFill>
                          <a:latin typeface="+mn-lt"/>
                        </a:rPr>
                        <a:t>2022</a:t>
                      </a:r>
                      <a:endParaRPr lang="en-US" sz="2800" dirty="0">
                        <a:latin typeface="+mn-lt"/>
                      </a:endParaRPr>
                    </a:p>
                  </a:txBody>
                  <a:tcPr marL="190500" marR="190500" marT="190500" marB="190500" anchor="ctr">
                    <a:lnL w="0" cap="flat" cmpd="sng" algn="ctr">
                      <a:solidFill>
                        <a:srgbClr val="CCCCCC"/>
                      </a:solidFill>
                      <a:prstDash val="solid"/>
                      <a:round/>
                      <a:headEnd type="none" w="med" len="med"/>
                      <a:tailEnd type="none" w="med" len="med"/>
                    </a:lnL>
                    <a:lnR w="0" cap="flat" cmpd="sng" algn="ctr">
                      <a:solidFill>
                        <a:srgbClr val="CCCCCC"/>
                      </a:solidFill>
                      <a:prstDash val="solid"/>
                      <a:round/>
                      <a:headEnd type="none" w="med" len="med"/>
                      <a:tailEnd type="none" w="med" len="med"/>
                    </a:lnR>
                    <a:lnT w="0" cap="flat" cmpd="sng" algn="ctr">
                      <a:solidFill>
                        <a:srgbClr val="CCCCCC"/>
                      </a:solidFill>
                      <a:prstDash val="solid"/>
                      <a:round/>
                      <a:headEnd type="none" w="med" len="med"/>
                      <a:tailEnd type="none" w="med" len="med"/>
                    </a:lnT>
                    <a:lnB w="9525" cap="flat" cmpd="sng" algn="ctr">
                      <a:solidFill>
                        <a:srgbClr val="31356E"/>
                      </a:solidFill>
                      <a:prstDash val="solid"/>
                      <a:round/>
                      <a:headEnd type="none" w="med" len="med"/>
                      <a:tailEnd type="none" w="med" len="med"/>
                    </a:lnB>
                    <a:solidFill>
                      <a:srgbClr val="31356E"/>
                    </a:solidFill>
                  </a:tcPr>
                </a:tc>
                <a:tc>
                  <a:txBody>
                    <a:bodyPr/>
                    <a:lstStyle/>
                    <a:p>
                      <a:pPr algn="ctr">
                        <a:lnSpc>
                          <a:spcPts val="2800"/>
                        </a:lnSpc>
                        <a:defRPr/>
                      </a:pPr>
                      <a:r>
                        <a:rPr lang="en-US" sz="2800" spc="100" dirty="0">
                          <a:solidFill>
                            <a:srgbClr val="FFFFFF"/>
                          </a:solidFill>
                          <a:latin typeface="+mn-lt"/>
                        </a:rPr>
                        <a:t>2023</a:t>
                      </a:r>
                      <a:endParaRPr lang="en-US" sz="2800" dirty="0">
                        <a:latin typeface="+mn-lt"/>
                      </a:endParaRPr>
                    </a:p>
                  </a:txBody>
                  <a:tcPr marL="190500" marR="190500" marT="190500" marB="190500" anchor="ctr">
                    <a:lnL w="0" cap="flat" cmpd="sng" algn="ctr">
                      <a:solidFill>
                        <a:srgbClr val="CCCCCC"/>
                      </a:solidFill>
                      <a:prstDash val="solid"/>
                      <a:round/>
                      <a:headEnd type="none" w="med" len="med"/>
                      <a:tailEnd type="none" w="med" len="med"/>
                    </a:lnL>
                    <a:lnR w="0" cap="flat" cmpd="sng" algn="ctr">
                      <a:solidFill>
                        <a:srgbClr val="CCCCCC"/>
                      </a:solidFill>
                      <a:prstDash val="solid"/>
                      <a:round/>
                      <a:headEnd type="none" w="med" len="med"/>
                      <a:tailEnd type="none" w="med" len="med"/>
                    </a:lnR>
                    <a:lnT w="0" cap="flat" cmpd="sng" algn="ctr">
                      <a:solidFill>
                        <a:srgbClr val="CCCCCC"/>
                      </a:solidFill>
                      <a:prstDash val="solid"/>
                      <a:round/>
                      <a:headEnd type="none" w="med" len="med"/>
                      <a:tailEnd type="none" w="med" len="med"/>
                    </a:lnT>
                    <a:lnB w="9525" cap="flat" cmpd="sng" algn="ctr">
                      <a:solidFill>
                        <a:srgbClr val="31356E"/>
                      </a:solidFill>
                      <a:prstDash val="solid"/>
                      <a:round/>
                      <a:headEnd type="none" w="med" len="med"/>
                      <a:tailEnd type="none" w="med" len="med"/>
                    </a:lnB>
                    <a:solidFill>
                      <a:srgbClr val="31356E"/>
                    </a:solidFill>
                  </a:tcPr>
                </a:tc>
                <a:extLst>
                  <a:ext uri="{0D108BD9-81ED-4DB2-BD59-A6C34878D82A}">
                    <a16:rowId xmlns:a16="http://schemas.microsoft.com/office/drawing/2014/main" val="10000"/>
                  </a:ext>
                </a:extLst>
              </a:tr>
              <a:tr h="2289171">
                <a:tc>
                  <a:txBody>
                    <a:bodyPr/>
                    <a:lstStyle/>
                    <a:p>
                      <a:pPr algn="ctr">
                        <a:lnSpc>
                          <a:spcPts val="2800"/>
                        </a:lnSpc>
                        <a:defRPr/>
                      </a:pPr>
                      <a:r>
                        <a:rPr lang="en-US" sz="2800" spc="100" dirty="0">
                          <a:solidFill>
                            <a:srgbClr val="FFFFFF"/>
                          </a:solidFill>
                          <a:latin typeface="+mn-lt"/>
                        </a:rPr>
                        <a:t>VIENAM STUDENTUI TENKANČIOS KOLEGIJOS LĖŠOS, </a:t>
                      </a:r>
                      <a:r>
                        <a:rPr lang="en-US" sz="2800" spc="100" dirty="0" err="1">
                          <a:solidFill>
                            <a:srgbClr val="FFFFFF"/>
                          </a:solidFill>
                          <a:latin typeface="+mn-lt"/>
                        </a:rPr>
                        <a:t>tūkst</a:t>
                      </a:r>
                      <a:r>
                        <a:rPr lang="en-US" sz="2800" spc="100" dirty="0">
                          <a:solidFill>
                            <a:srgbClr val="FFFFFF"/>
                          </a:solidFill>
                          <a:latin typeface="+mn-lt"/>
                        </a:rPr>
                        <a:t>. </a:t>
                      </a:r>
                      <a:r>
                        <a:rPr lang="en-US" sz="2800" spc="100" dirty="0" err="1">
                          <a:solidFill>
                            <a:srgbClr val="FFFFFF"/>
                          </a:solidFill>
                          <a:latin typeface="+mn-lt"/>
                        </a:rPr>
                        <a:t>Eur</a:t>
                      </a:r>
                      <a:endParaRPr lang="en-US" sz="2800" dirty="0">
                        <a:latin typeface="+mn-lt"/>
                      </a:endParaRPr>
                    </a:p>
                  </a:txBody>
                  <a:tcPr marL="190500" marR="190500" marT="190500" marB="190500" anchor="ctr">
                    <a:lnL w="0" cap="flat" cmpd="sng" algn="ctr">
                      <a:solidFill>
                        <a:srgbClr val="CCCCCC"/>
                      </a:solidFill>
                      <a:prstDash val="solid"/>
                      <a:round/>
                      <a:headEnd type="none" w="med" len="med"/>
                      <a:tailEnd type="none" w="med" len="med"/>
                    </a:lnL>
                    <a:lnR w="9525" cap="flat" cmpd="sng" algn="ctr">
                      <a:solidFill>
                        <a:srgbClr val="31356E"/>
                      </a:solidFill>
                      <a:prstDash val="solid"/>
                      <a:round/>
                      <a:headEnd type="none" w="med" len="med"/>
                      <a:tailEnd type="none" w="med" len="med"/>
                    </a:lnR>
                    <a:lnT w="0" cap="flat" cmpd="sng" algn="ctr">
                      <a:solidFill>
                        <a:srgbClr val="CCCCCC"/>
                      </a:solidFill>
                      <a:prstDash val="solid"/>
                      <a:round/>
                      <a:headEnd type="none" w="med" len="med"/>
                      <a:tailEnd type="none" w="med" len="med"/>
                    </a:lnT>
                    <a:lnB w="0" cap="flat" cmpd="sng" algn="ctr">
                      <a:solidFill>
                        <a:srgbClr val="CCCCCC"/>
                      </a:solidFill>
                      <a:prstDash val="solid"/>
                      <a:round/>
                      <a:headEnd type="none" w="med" len="med"/>
                      <a:tailEnd type="none" w="med" len="med"/>
                    </a:lnB>
                    <a:solidFill>
                      <a:srgbClr val="31356E"/>
                    </a:solidFill>
                  </a:tcPr>
                </a:tc>
                <a:tc>
                  <a:txBody>
                    <a:bodyPr/>
                    <a:lstStyle/>
                    <a:p>
                      <a:pPr algn="ctr">
                        <a:lnSpc>
                          <a:spcPts val="3079"/>
                        </a:lnSpc>
                        <a:defRPr/>
                      </a:pPr>
                      <a:r>
                        <a:rPr lang="en-US" sz="2800" dirty="0">
                          <a:latin typeface="+mn-lt"/>
                        </a:rPr>
                        <a:t>3,0</a:t>
                      </a:r>
                    </a:p>
                  </a:txBody>
                  <a:tcPr marL="190500" marR="190500" marT="190500" marB="190500" anchor="ctr">
                    <a:lnL w="9525" cap="flat" cmpd="sng" algn="ctr">
                      <a:solidFill>
                        <a:srgbClr val="31356E"/>
                      </a:solidFill>
                      <a:prstDash val="solid"/>
                      <a:round/>
                      <a:headEnd type="none" w="med" len="med"/>
                      <a:tailEnd type="none" w="med" len="med"/>
                    </a:lnL>
                    <a:lnR w="9525" cap="flat" cmpd="sng" algn="ctr">
                      <a:solidFill>
                        <a:srgbClr val="31356E"/>
                      </a:solidFill>
                      <a:prstDash val="solid"/>
                      <a:round/>
                      <a:headEnd type="none" w="med" len="med"/>
                      <a:tailEnd type="none" w="med" len="med"/>
                    </a:lnR>
                    <a:lnT w="9525" cap="flat" cmpd="sng" algn="ctr">
                      <a:solidFill>
                        <a:srgbClr val="31356E"/>
                      </a:solidFill>
                      <a:prstDash val="solid"/>
                      <a:round/>
                      <a:headEnd type="none" w="med" len="med"/>
                      <a:tailEnd type="none" w="med" len="med"/>
                    </a:lnT>
                    <a:lnB w="9525" cap="flat" cmpd="sng" algn="ctr">
                      <a:solidFill>
                        <a:srgbClr val="31356E"/>
                      </a:solidFill>
                      <a:prstDash val="solid"/>
                      <a:round/>
                      <a:headEnd type="none" w="med" len="med"/>
                      <a:tailEnd type="none" w="med" len="med"/>
                    </a:lnB>
                    <a:solidFill>
                      <a:srgbClr val="FFFFFF"/>
                    </a:solidFill>
                  </a:tcPr>
                </a:tc>
                <a:tc>
                  <a:txBody>
                    <a:bodyPr/>
                    <a:lstStyle/>
                    <a:p>
                      <a:pPr algn="ctr">
                        <a:lnSpc>
                          <a:spcPts val="3079"/>
                        </a:lnSpc>
                        <a:defRPr/>
                      </a:pPr>
                      <a:r>
                        <a:rPr lang="en-US" sz="2800" dirty="0">
                          <a:solidFill>
                            <a:srgbClr val="000000"/>
                          </a:solidFill>
                          <a:latin typeface="+mn-lt"/>
                        </a:rPr>
                        <a:t>3,05</a:t>
                      </a:r>
                      <a:endParaRPr lang="en-US" sz="2800" dirty="0">
                        <a:latin typeface="+mn-lt"/>
                      </a:endParaRPr>
                    </a:p>
                  </a:txBody>
                  <a:tcPr marL="190500" marR="190500" marT="190500" marB="190500" anchor="ctr">
                    <a:lnL w="9525" cap="flat" cmpd="sng" algn="ctr">
                      <a:solidFill>
                        <a:srgbClr val="31356E"/>
                      </a:solidFill>
                      <a:prstDash val="solid"/>
                      <a:round/>
                      <a:headEnd type="none" w="med" len="med"/>
                      <a:tailEnd type="none" w="med" len="med"/>
                    </a:lnL>
                    <a:lnR w="9525" cap="flat" cmpd="sng" algn="ctr">
                      <a:solidFill>
                        <a:srgbClr val="31356E"/>
                      </a:solidFill>
                      <a:prstDash val="solid"/>
                      <a:round/>
                      <a:headEnd type="none" w="med" len="med"/>
                      <a:tailEnd type="none" w="med" len="med"/>
                    </a:lnR>
                    <a:lnT w="9525" cap="flat" cmpd="sng" algn="ctr">
                      <a:solidFill>
                        <a:srgbClr val="31356E"/>
                      </a:solidFill>
                      <a:prstDash val="solid"/>
                      <a:round/>
                      <a:headEnd type="none" w="med" len="med"/>
                      <a:tailEnd type="none" w="med" len="med"/>
                    </a:lnT>
                    <a:lnB w="9525" cap="flat" cmpd="sng" algn="ctr">
                      <a:solidFill>
                        <a:srgbClr val="31356E"/>
                      </a:solidFill>
                      <a:prstDash val="solid"/>
                      <a:round/>
                      <a:headEnd type="none" w="med" len="med"/>
                      <a:tailEnd type="none" w="med" len="med"/>
                    </a:lnB>
                    <a:solidFill>
                      <a:srgbClr val="FFFFFF"/>
                    </a:solidFill>
                  </a:tcPr>
                </a:tc>
                <a:tc>
                  <a:txBody>
                    <a:bodyPr/>
                    <a:lstStyle/>
                    <a:p>
                      <a:pPr algn="ctr">
                        <a:lnSpc>
                          <a:spcPts val="3079"/>
                        </a:lnSpc>
                        <a:defRPr/>
                      </a:pPr>
                      <a:r>
                        <a:rPr lang="en-US" sz="2800" dirty="0">
                          <a:solidFill>
                            <a:srgbClr val="000000"/>
                          </a:solidFill>
                          <a:latin typeface="+mn-lt"/>
                        </a:rPr>
                        <a:t>3,97</a:t>
                      </a:r>
                      <a:endParaRPr lang="en-US" sz="2800" dirty="0">
                        <a:latin typeface="+mn-lt"/>
                      </a:endParaRPr>
                    </a:p>
                  </a:txBody>
                  <a:tcPr marL="190500" marR="190500" marT="190500" marB="190500" anchor="ctr">
                    <a:lnL w="9525" cap="flat" cmpd="sng" algn="ctr">
                      <a:solidFill>
                        <a:srgbClr val="31356E"/>
                      </a:solidFill>
                      <a:prstDash val="solid"/>
                      <a:round/>
                      <a:headEnd type="none" w="med" len="med"/>
                      <a:tailEnd type="none" w="med" len="med"/>
                    </a:lnL>
                    <a:lnR w="9525" cap="flat" cmpd="sng" algn="ctr">
                      <a:solidFill>
                        <a:srgbClr val="31356E"/>
                      </a:solidFill>
                      <a:prstDash val="solid"/>
                      <a:round/>
                      <a:headEnd type="none" w="med" len="med"/>
                      <a:tailEnd type="none" w="med" len="med"/>
                    </a:lnR>
                    <a:lnT w="9525" cap="flat" cmpd="sng" algn="ctr">
                      <a:solidFill>
                        <a:srgbClr val="31356E"/>
                      </a:solidFill>
                      <a:prstDash val="solid"/>
                      <a:round/>
                      <a:headEnd type="none" w="med" len="med"/>
                      <a:tailEnd type="none" w="med" len="med"/>
                    </a:lnT>
                    <a:lnB w="9525" cap="flat" cmpd="sng" algn="ctr">
                      <a:solidFill>
                        <a:srgbClr val="31356E"/>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985740">
                <a:tc>
                  <a:txBody>
                    <a:bodyPr/>
                    <a:lstStyle/>
                    <a:p>
                      <a:pPr algn="ctr">
                        <a:lnSpc>
                          <a:spcPts val="2800"/>
                        </a:lnSpc>
                        <a:defRPr/>
                      </a:pPr>
                      <a:r>
                        <a:rPr lang="en-US" sz="2800" spc="100" dirty="0">
                          <a:solidFill>
                            <a:srgbClr val="FFFFFF"/>
                          </a:solidFill>
                          <a:latin typeface="+mn-lt"/>
                        </a:rPr>
                        <a:t>KOLEGIJAI SKIRTOS VALSTYBĖS BIUDŽETO LĖŠOS, </a:t>
                      </a:r>
                      <a:r>
                        <a:rPr lang="en-US" sz="2800" spc="100" dirty="0" err="1">
                          <a:solidFill>
                            <a:srgbClr val="FFFFFF"/>
                          </a:solidFill>
                          <a:latin typeface="+mn-lt"/>
                        </a:rPr>
                        <a:t>tūkst</a:t>
                      </a:r>
                      <a:r>
                        <a:rPr lang="en-US" sz="2800" spc="100" dirty="0">
                          <a:solidFill>
                            <a:srgbClr val="FFFFFF"/>
                          </a:solidFill>
                          <a:latin typeface="+mn-lt"/>
                        </a:rPr>
                        <a:t>. </a:t>
                      </a:r>
                      <a:r>
                        <a:rPr lang="en-US" sz="2800" spc="100" dirty="0" err="1">
                          <a:solidFill>
                            <a:srgbClr val="FFFFFF"/>
                          </a:solidFill>
                          <a:latin typeface="+mn-lt"/>
                        </a:rPr>
                        <a:t>Eur</a:t>
                      </a:r>
                      <a:endParaRPr lang="en-US" sz="2800" dirty="0">
                        <a:latin typeface="+mn-lt"/>
                      </a:endParaRPr>
                    </a:p>
                  </a:txBody>
                  <a:tcPr marL="190500" marR="190500" marT="190500" marB="190500" anchor="ctr">
                    <a:lnL w="0" cap="flat" cmpd="sng" algn="ctr">
                      <a:solidFill>
                        <a:srgbClr val="CCCCCC"/>
                      </a:solidFill>
                      <a:prstDash val="solid"/>
                      <a:round/>
                      <a:headEnd type="none" w="med" len="med"/>
                      <a:tailEnd type="none" w="med" len="med"/>
                    </a:lnL>
                    <a:lnR w="9525" cap="flat" cmpd="sng" algn="ctr">
                      <a:solidFill>
                        <a:srgbClr val="31356E"/>
                      </a:solidFill>
                      <a:prstDash val="solid"/>
                      <a:round/>
                      <a:headEnd type="none" w="med" len="med"/>
                      <a:tailEnd type="none" w="med" len="med"/>
                    </a:lnR>
                    <a:lnT w="0" cap="flat" cmpd="sng" algn="ctr">
                      <a:solidFill>
                        <a:srgbClr val="CCCCCC"/>
                      </a:solidFill>
                      <a:prstDash val="solid"/>
                      <a:round/>
                      <a:headEnd type="none" w="med" len="med"/>
                      <a:tailEnd type="none" w="med" len="med"/>
                    </a:lnT>
                    <a:lnB w="0" cap="flat" cmpd="sng" algn="ctr">
                      <a:solidFill>
                        <a:srgbClr val="CCCCCC"/>
                      </a:solidFill>
                      <a:prstDash val="solid"/>
                      <a:round/>
                      <a:headEnd type="none" w="med" len="med"/>
                      <a:tailEnd type="none" w="med" len="med"/>
                    </a:lnB>
                    <a:solidFill>
                      <a:srgbClr val="31356E"/>
                    </a:solidFill>
                  </a:tcPr>
                </a:tc>
                <a:tc>
                  <a:txBody>
                    <a:bodyPr/>
                    <a:lstStyle/>
                    <a:p>
                      <a:pPr algn="ctr">
                        <a:lnSpc>
                          <a:spcPts val="3079"/>
                        </a:lnSpc>
                        <a:defRPr/>
                      </a:pPr>
                      <a:r>
                        <a:rPr lang="en-LT" sz="2800" kern="1200" dirty="0">
                          <a:solidFill>
                            <a:schemeClr val="tx1"/>
                          </a:solidFill>
                          <a:effectLst/>
                          <a:latin typeface="+mn-lt"/>
                          <a:ea typeface="+mn-ea"/>
                          <a:cs typeface="+mn-cs"/>
                        </a:rPr>
                        <a:t>2528,3</a:t>
                      </a:r>
                      <a:r>
                        <a:rPr lang="en-LT" sz="2800" dirty="0">
                          <a:effectLst/>
                        </a:rPr>
                        <a:t> </a:t>
                      </a:r>
                      <a:endParaRPr lang="en-US" sz="2800" kern="1200" dirty="0">
                        <a:solidFill>
                          <a:srgbClr val="000000"/>
                        </a:solidFill>
                        <a:latin typeface="+mn-lt"/>
                        <a:ea typeface="+mn-ea"/>
                        <a:cs typeface="+mn-cs"/>
                      </a:endParaRPr>
                    </a:p>
                  </a:txBody>
                  <a:tcPr marL="190500" marR="190500" marT="190500" marB="190500" anchor="ctr">
                    <a:lnL w="9525" cap="flat" cmpd="sng" algn="ctr">
                      <a:solidFill>
                        <a:srgbClr val="31356E"/>
                      </a:solidFill>
                      <a:prstDash val="solid"/>
                      <a:round/>
                      <a:headEnd type="none" w="med" len="med"/>
                      <a:tailEnd type="none" w="med" len="med"/>
                    </a:lnL>
                    <a:lnR w="9525" cap="flat" cmpd="sng" algn="ctr">
                      <a:solidFill>
                        <a:srgbClr val="31356E"/>
                      </a:solidFill>
                      <a:prstDash val="solid"/>
                      <a:round/>
                      <a:headEnd type="none" w="med" len="med"/>
                      <a:tailEnd type="none" w="med" len="med"/>
                    </a:lnR>
                    <a:lnT w="9525" cap="flat" cmpd="sng" algn="ctr">
                      <a:solidFill>
                        <a:srgbClr val="31356E"/>
                      </a:solidFill>
                      <a:prstDash val="solid"/>
                      <a:round/>
                      <a:headEnd type="none" w="med" len="med"/>
                      <a:tailEnd type="none" w="med" len="med"/>
                    </a:lnT>
                    <a:lnB w="9525" cap="flat" cmpd="sng" algn="ctr">
                      <a:solidFill>
                        <a:srgbClr val="31356E"/>
                      </a:solidFill>
                      <a:prstDash val="solid"/>
                      <a:round/>
                      <a:headEnd type="none" w="med" len="med"/>
                      <a:tailEnd type="none" w="med" len="med"/>
                    </a:lnB>
                    <a:solidFill>
                      <a:srgbClr val="FFFFFF"/>
                    </a:solidFill>
                  </a:tcPr>
                </a:tc>
                <a:tc>
                  <a:txBody>
                    <a:bodyPr/>
                    <a:lstStyle/>
                    <a:p>
                      <a:pPr algn="ctr">
                        <a:lnSpc>
                          <a:spcPts val="3079"/>
                        </a:lnSpc>
                        <a:defRPr/>
                      </a:pPr>
                      <a:r>
                        <a:rPr lang="en-US" sz="2800" kern="1200" dirty="0">
                          <a:solidFill>
                            <a:srgbClr val="000000"/>
                          </a:solidFill>
                          <a:latin typeface="+mn-lt"/>
                          <a:ea typeface="+mn-ea"/>
                          <a:cs typeface="+mn-cs"/>
                        </a:rPr>
                        <a:t>2992,2</a:t>
                      </a:r>
                    </a:p>
                  </a:txBody>
                  <a:tcPr marL="190500" marR="190500" marT="190500" marB="190500" anchor="ctr">
                    <a:lnL w="9525" cap="flat" cmpd="sng" algn="ctr">
                      <a:solidFill>
                        <a:srgbClr val="31356E"/>
                      </a:solidFill>
                      <a:prstDash val="solid"/>
                      <a:round/>
                      <a:headEnd type="none" w="med" len="med"/>
                      <a:tailEnd type="none" w="med" len="med"/>
                    </a:lnL>
                    <a:lnR w="9525" cap="flat" cmpd="sng" algn="ctr">
                      <a:solidFill>
                        <a:srgbClr val="31356E"/>
                      </a:solidFill>
                      <a:prstDash val="solid"/>
                      <a:round/>
                      <a:headEnd type="none" w="med" len="med"/>
                      <a:tailEnd type="none" w="med" len="med"/>
                    </a:lnR>
                    <a:lnT w="9525" cap="flat" cmpd="sng" algn="ctr">
                      <a:solidFill>
                        <a:srgbClr val="31356E"/>
                      </a:solidFill>
                      <a:prstDash val="solid"/>
                      <a:round/>
                      <a:headEnd type="none" w="med" len="med"/>
                      <a:tailEnd type="none" w="med" len="med"/>
                    </a:lnT>
                    <a:lnB w="9525" cap="flat" cmpd="sng" algn="ctr">
                      <a:solidFill>
                        <a:srgbClr val="31356E"/>
                      </a:solidFill>
                      <a:prstDash val="solid"/>
                      <a:round/>
                      <a:headEnd type="none" w="med" len="med"/>
                      <a:tailEnd type="none" w="med" len="med"/>
                    </a:lnB>
                    <a:solidFill>
                      <a:srgbClr val="FFFFFF"/>
                    </a:solidFill>
                  </a:tcPr>
                </a:tc>
                <a:tc>
                  <a:txBody>
                    <a:bodyPr/>
                    <a:lstStyle/>
                    <a:p>
                      <a:pPr algn="ctr">
                        <a:lnSpc>
                          <a:spcPts val="3079"/>
                        </a:lnSpc>
                        <a:defRPr/>
                      </a:pPr>
                      <a:r>
                        <a:rPr lang="en-US" sz="2800" kern="1200" dirty="0">
                          <a:solidFill>
                            <a:srgbClr val="000000"/>
                          </a:solidFill>
                          <a:latin typeface="+mn-lt"/>
                          <a:ea typeface="+mn-ea"/>
                          <a:cs typeface="+mn-cs"/>
                        </a:rPr>
                        <a:t>3723,1</a:t>
                      </a:r>
                    </a:p>
                  </a:txBody>
                  <a:tcPr marL="190500" marR="190500" marT="190500" marB="190500" anchor="ctr">
                    <a:lnL w="9525" cap="flat" cmpd="sng" algn="ctr">
                      <a:solidFill>
                        <a:srgbClr val="31356E"/>
                      </a:solidFill>
                      <a:prstDash val="solid"/>
                      <a:round/>
                      <a:headEnd type="none" w="med" len="med"/>
                      <a:tailEnd type="none" w="med" len="med"/>
                    </a:lnL>
                    <a:lnR w="9525" cap="flat" cmpd="sng" algn="ctr">
                      <a:solidFill>
                        <a:srgbClr val="31356E"/>
                      </a:solidFill>
                      <a:prstDash val="solid"/>
                      <a:round/>
                      <a:headEnd type="none" w="med" len="med"/>
                      <a:tailEnd type="none" w="med" len="med"/>
                    </a:lnR>
                    <a:lnT w="9525" cap="flat" cmpd="sng" algn="ctr">
                      <a:solidFill>
                        <a:srgbClr val="31356E"/>
                      </a:solidFill>
                      <a:prstDash val="solid"/>
                      <a:round/>
                      <a:headEnd type="none" w="med" len="med"/>
                      <a:tailEnd type="none" w="med" len="med"/>
                    </a:lnT>
                    <a:lnB w="9525" cap="flat" cmpd="sng" algn="ctr">
                      <a:solidFill>
                        <a:srgbClr val="31356E"/>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367745">
                <a:tc>
                  <a:txBody>
                    <a:bodyPr/>
                    <a:lstStyle/>
                    <a:p>
                      <a:pPr algn="ctr">
                        <a:lnSpc>
                          <a:spcPts val="2800"/>
                        </a:lnSpc>
                        <a:defRPr/>
                      </a:pPr>
                      <a:r>
                        <a:rPr lang="en-US" sz="2800" spc="100" dirty="0">
                          <a:solidFill>
                            <a:srgbClr val="FFFFFF"/>
                          </a:solidFill>
                          <a:latin typeface="+mn-lt"/>
                        </a:rPr>
                        <a:t>ES PROJEKTŲ LĖŠOS, </a:t>
                      </a:r>
                      <a:r>
                        <a:rPr lang="en-US" sz="2800" spc="100" dirty="0" err="1">
                          <a:solidFill>
                            <a:srgbClr val="FFFFFF"/>
                          </a:solidFill>
                          <a:latin typeface="+mn-lt"/>
                        </a:rPr>
                        <a:t>tūkst</a:t>
                      </a:r>
                      <a:r>
                        <a:rPr lang="en-US" sz="2800" spc="100" dirty="0">
                          <a:solidFill>
                            <a:srgbClr val="FFFFFF"/>
                          </a:solidFill>
                          <a:latin typeface="+mn-lt"/>
                        </a:rPr>
                        <a:t>. </a:t>
                      </a:r>
                      <a:r>
                        <a:rPr lang="en-US" sz="2800" spc="100" dirty="0" err="1">
                          <a:solidFill>
                            <a:srgbClr val="FFFFFF"/>
                          </a:solidFill>
                          <a:latin typeface="+mn-lt"/>
                        </a:rPr>
                        <a:t>Eur</a:t>
                      </a:r>
                      <a:endParaRPr lang="en-US" sz="2800" spc="100" dirty="0">
                        <a:solidFill>
                          <a:srgbClr val="FFFFFF"/>
                        </a:solidFill>
                        <a:latin typeface="+mn-lt"/>
                      </a:endParaRPr>
                    </a:p>
                  </a:txBody>
                  <a:tcPr marL="190500" marR="190500" marT="190500" marB="190500" anchor="ctr">
                    <a:lnL w="0" cap="flat" cmpd="sng" algn="ctr">
                      <a:solidFill>
                        <a:srgbClr val="CCCCCC"/>
                      </a:solidFill>
                      <a:prstDash val="solid"/>
                      <a:round/>
                      <a:headEnd type="none" w="med" len="med"/>
                      <a:tailEnd type="none" w="med" len="med"/>
                    </a:lnL>
                    <a:lnR w="9525" cap="flat" cmpd="sng" algn="ctr">
                      <a:solidFill>
                        <a:srgbClr val="31356E"/>
                      </a:solidFill>
                      <a:prstDash val="solid"/>
                      <a:round/>
                      <a:headEnd type="none" w="med" len="med"/>
                      <a:tailEnd type="none" w="med" len="med"/>
                    </a:lnR>
                    <a:lnT w="0" cap="flat" cmpd="sng" algn="ctr">
                      <a:solidFill>
                        <a:srgbClr val="CCCCCC"/>
                      </a:solidFill>
                      <a:prstDash val="solid"/>
                      <a:round/>
                      <a:headEnd type="none" w="med" len="med"/>
                      <a:tailEnd type="none" w="med" len="med"/>
                    </a:lnT>
                    <a:lnB w="0" cap="flat" cmpd="sng" algn="ctr">
                      <a:solidFill>
                        <a:srgbClr val="CCCCCC"/>
                      </a:solidFill>
                      <a:prstDash val="solid"/>
                      <a:round/>
                      <a:headEnd type="none" w="med" len="med"/>
                      <a:tailEnd type="none" w="med" len="med"/>
                    </a:lnB>
                    <a:solidFill>
                      <a:srgbClr val="31356E"/>
                    </a:solidFill>
                  </a:tcPr>
                </a:tc>
                <a:tc>
                  <a:txBody>
                    <a:bodyPr/>
                    <a:lstStyle/>
                    <a:p>
                      <a:pPr algn="ctr">
                        <a:lnSpc>
                          <a:spcPts val="3079"/>
                        </a:lnSpc>
                        <a:defRPr/>
                      </a:pPr>
                      <a:r>
                        <a:rPr lang="en-LT" sz="2800" kern="1200" dirty="0">
                          <a:solidFill>
                            <a:schemeClr val="tx1"/>
                          </a:solidFill>
                          <a:effectLst/>
                          <a:latin typeface="+mn-lt"/>
                          <a:ea typeface="+mn-ea"/>
                          <a:cs typeface="+mn-cs"/>
                        </a:rPr>
                        <a:t>159,0 </a:t>
                      </a:r>
                      <a:endParaRPr lang="en-US" sz="2800" kern="1200" dirty="0">
                        <a:solidFill>
                          <a:srgbClr val="000000"/>
                        </a:solidFill>
                        <a:latin typeface="+mn-lt"/>
                        <a:ea typeface="+mn-ea"/>
                        <a:cs typeface="+mn-cs"/>
                      </a:endParaRPr>
                    </a:p>
                  </a:txBody>
                  <a:tcPr marL="190500" marR="190500" marT="190500" marB="190500" anchor="ctr">
                    <a:lnL w="9525" cap="flat" cmpd="sng" algn="ctr">
                      <a:solidFill>
                        <a:srgbClr val="31356E"/>
                      </a:solidFill>
                      <a:prstDash val="solid"/>
                      <a:round/>
                      <a:headEnd type="none" w="med" len="med"/>
                      <a:tailEnd type="none" w="med" len="med"/>
                    </a:lnL>
                    <a:lnR w="9525" cap="flat" cmpd="sng" algn="ctr">
                      <a:solidFill>
                        <a:srgbClr val="31356E"/>
                      </a:solidFill>
                      <a:prstDash val="solid"/>
                      <a:round/>
                      <a:headEnd type="none" w="med" len="med"/>
                      <a:tailEnd type="none" w="med" len="med"/>
                    </a:lnR>
                    <a:lnT w="9525" cap="flat" cmpd="sng" algn="ctr">
                      <a:solidFill>
                        <a:srgbClr val="31356E"/>
                      </a:solidFill>
                      <a:prstDash val="solid"/>
                      <a:round/>
                      <a:headEnd type="none" w="med" len="med"/>
                      <a:tailEnd type="none" w="med" len="med"/>
                    </a:lnT>
                    <a:lnB w="9525" cap="flat" cmpd="sng" algn="ctr">
                      <a:solidFill>
                        <a:srgbClr val="31356E"/>
                      </a:solidFill>
                      <a:prstDash val="solid"/>
                      <a:round/>
                      <a:headEnd type="none" w="med" len="med"/>
                      <a:tailEnd type="none" w="med" len="med"/>
                    </a:lnB>
                    <a:solidFill>
                      <a:srgbClr val="FFFFFF"/>
                    </a:solidFill>
                  </a:tcPr>
                </a:tc>
                <a:tc>
                  <a:txBody>
                    <a:bodyPr/>
                    <a:lstStyle/>
                    <a:p>
                      <a:pPr algn="ctr">
                        <a:lnSpc>
                          <a:spcPts val="3079"/>
                        </a:lnSpc>
                        <a:defRPr/>
                      </a:pPr>
                      <a:r>
                        <a:rPr lang="en-US" sz="2800" kern="1200" dirty="0">
                          <a:solidFill>
                            <a:srgbClr val="000000"/>
                          </a:solidFill>
                          <a:latin typeface="+mn-lt"/>
                          <a:ea typeface="+mn-ea"/>
                          <a:cs typeface="+mn-cs"/>
                        </a:rPr>
                        <a:t>188,6</a:t>
                      </a:r>
                    </a:p>
                  </a:txBody>
                  <a:tcPr marL="190500" marR="190500" marT="190500" marB="190500" anchor="ctr">
                    <a:lnL w="9525" cap="flat" cmpd="sng" algn="ctr">
                      <a:solidFill>
                        <a:srgbClr val="31356E"/>
                      </a:solidFill>
                      <a:prstDash val="solid"/>
                      <a:round/>
                      <a:headEnd type="none" w="med" len="med"/>
                      <a:tailEnd type="none" w="med" len="med"/>
                    </a:lnL>
                    <a:lnR w="9525" cap="flat" cmpd="sng" algn="ctr">
                      <a:solidFill>
                        <a:srgbClr val="31356E"/>
                      </a:solidFill>
                      <a:prstDash val="solid"/>
                      <a:round/>
                      <a:headEnd type="none" w="med" len="med"/>
                      <a:tailEnd type="none" w="med" len="med"/>
                    </a:lnR>
                    <a:lnT w="9525" cap="flat" cmpd="sng" algn="ctr">
                      <a:solidFill>
                        <a:srgbClr val="31356E"/>
                      </a:solidFill>
                      <a:prstDash val="solid"/>
                      <a:round/>
                      <a:headEnd type="none" w="med" len="med"/>
                      <a:tailEnd type="none" w="med" len="med"/>
                    </a:lnT>
                    <a:lnB w="9525" cap="flat" cmpd="sng" algn="ctr">
                      <a:solidFill>
                        <a:srgbClr val="31356E"/>
                      </a:solidFill>
                      <a:prstDash val="solid"/>
                      <a:round/>
                      <a:headEnd type="none" w="med" len="med"/>
                      <a:tailEnd type="none" w="med" len="med"/>
                    </a:lnB>
                    <a:solidFill>
                      <a:srgbClr val="FFFFFF"/>
                    </a:solidFill>
                  </a:tcPr>
                </a:tc>
                <a:tc>
                  <a:txBody>
                    <a:bodyPr/>
                    <a:lstStyle/>
                    <a:p>
                      <a:pPr algn="ctr">
                        <a:lnSpc>
                          <a:spcPts val="3079"/>
                        </a:lnSpc>
                        <a:defRPr/>
                      </a:pPr>
                      <a:r>
                        <a:rPr lang="en-US" sz="2800" kern="1200" dirty="0">
                          <a:solidFill>
                            <a:srgbClr val="000000"/>
                          </a:solidFill>
                          <a:latin typeface="+mn-lt"/>
                          <a:ea typeface="+mn-ea"/>
                          <a:cs typeface="+mn-cs"/>
                        </a:rPr>
                        <a:t>760,7</a:t>
                      </a:r>
                    </a:p>
                  </a:txBody>
                  <a:tcPr marL="190500" marR="190500" marT="190500" marB="190500" anchor="ctr">
                    <a:lnL w="9525" cap="flat" cmpd="sng" algn="ctr">
                      <a:solidFill>
                        <a:srgbClr val="31356E"/>
                      </a:solidFill>
                      <a:prstDash val="solid"/>
                      <a:round/>
                      <a:headEnd type="none" w="med" len="med"/>
                      <a:tailEnd type="none" w="med" len="med"/>
                    </a:lnL>
                    <a:lnR w="9525" cap="flat" cmpd="sng" algn="ctr">
                      <a:solidFill>
                        <a:srgbClr val="31356E"/>
                      </a:solidFill>
                      <a:prstDash val="solid"/>
                      <a:round/>
                      <a:headEnd type="none" w="med" len="med"/>
                      <a:tailEnd type="none" w="med" len="med"/>
                    </a:lnR>
                    <a:lnT w="9525" cap="flat" cmpd="sng" algn="ctr">
                      <a:solidFill>
                        <a:srgbClr val="31356E"/>
                      </a:solidFill>
                      <a:prstDash val="solid"/>
                      <a:round/>
                      <a:headEnd type="none" w="med" len="med"/>
                      <a:tailEnd type="none" w="med" len="med"/>
                    </a:lnT>
                    <a:lnB w="9525" cap="flat" cmpd="sng" algn="ctr">
                      <a:solidFill>
                        <a:srgbClr val="31356E"/>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
        <p:nvSpPr>
          <p:cNvPr id="33" name="Freeform 12">
            <a:extLst>
              <a:ext uri="{FF2B5EF4-FFF2-40B4-BE49-F238E27FC236}">
                <a16:creationId xmlns:a16="http://schemas.microsoft.com/office/drawing/2014/main" id="{47099C5B-FB17-3BEB-B644-E7AC51B45ED6}"/>
              </a:ext>
            </a:extLst>
          </p:cNvPr>
          <p:cNvSpPr/>
          <p:nvPr/>
        </p:nvSpPr>
        <p:spPr>
          <a:xfrm>
            <a:off x="815363" y="2628900"/>
            <a:ext cx="403837" cy="403837"/>
          </a:xfrm>
          <a:custGeom>
            <a:avLst/>
            <a:gdLst/>
            <a:ahLst/>
            <a:cxnLst/>
            <a:rect l="l" t="t" r="r" b="b"/>
            <a:pathLst>
              <a:path w="403837" h="403837">
                <a:moveTo>
                  <a:pt x="0" y="0"/>
                </a:moveTo>
                <a:lnTo>
                  <a:pt x="403837" y="0"/>
                </a:lnTo>
                <a:lnTo>
                  <a:pt x="403837" y="403837"/>
                </a:lnTo>
                <a:lnTo>
                  <a:pt x="0" y="40383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34" name="TextBox 33">
            <a:extLst>
              <a:ext uri="{FF2B5EF4-FFF2-40B4-BE49-F238E27FC236}">
                <a16:creationId xmlns:a16="http://schemas.microsoft.com/office/drawing/2014/main" id="{5C41269B-1B82-48FD-A45C-61134939D4E4}"/>
              </a:ext>
            </a:extLst>
          </p:cNvPr>
          <p:cNvSpPr txBox="1"/>
          <p:nvPr/>
        </p:nvSpPr>
        <p:spPr>
          <a:xfrm>
            <a:off x="1447800" y="2552700"/>
            <a:ext cx="4800600" cy="902683"/>
          </a:xfrm>
          <a:prstGeom prst="rect">
            <a:avLst/>
          </a:prstGeom>
        </p:spPr>
        <p:txBody>
          <a:bodyPr wrap="square" lIns="0" tIns="0" rIns="0" bIns="0" rtlCol="0" anchor="t">
            <a:spAutoFit/>
          </a:bodyPr>
          <a:lstStyle/>
          <a:p>
            <a:pPr>
              <a:lnSpc>
                <a:spcPts val="3639"/>
              </a:lnSpc>
            </a:pPr>
            <a:r>
              <a:rPr lang="en-US" sz="2799" dirty="0">
                <a:solidFill>
                  <a:srgbClr val="FFFFFF"/>
                </a:solidFill>
              </a:rPr>
              <a:t>34,1 proc. </a:t>
            </a:r>
            <a:r>
              <a:rPr lang="en-US" sz="2799" dirty="0" err="1">
                <a:solidFill>
                  <a:srgbClr val="FFFFFF"/>
                </a:solidFill>
              </a:rPr>
              <a:t>daugiau</a:t>
            </a:r>
            <a:r>
              <a:rPr lang="en-US" sz="2799" dirty="0">
                <a:solidFill>
                  <a:srgbClr val="FFFFFF"/>
                </a:solidFill>
              </a:rPr>
              <a:t> </a:t>
            </a:r>
            <a:r>
              <a:rPr lang="en-US" sz="2799" dirty="0" err="1">
                <a:solidFill>
                  <a:srgbClr val="FFFFFF"/>
                </a:solidFill>
              </a:rPr>
              <a:t>lėšų</a:t>
            </a:r>
            <a:r>
              <a:rPr lang="en-US" sz="2799" dirty="0">
                <a:solidFill>
                  <a:srgbClr val="FFFFFF"/>
                </a:solidFill>
              </a:rPr>
              <a:t> </a:t>
            </a:r>
            <a:r>
              <a:rPr lang="en-US" sz="2799" dirty="0" err="1">
                <a:solidFill>
                  <a:srgbClr val="FFFFFF"/>
                </a:solidFill>
              </a:rPr>
              <a:t>nei</a:t>
            </a:r>
            <a:r>
              <a:rPr lang="en-US" sz="2799" dirty="0">
                <a:solidFill>
                  <a:srgbClr val="FFFFFF"/>
                </a:solidFill>
              </a:rPr>
              <a:t> 2022 m. (</a:t>
            </a:r>
            <a:r>
              <a:rPr lang="en-US" sz="2799" dirty="0" err="1">
                <a:solidFill>
                  <a:srgbClr val="FFFFFF"/>
                </a:solidFill>
              </a:rPr>
              <a:t>iš</a:t>
            </a:r>
            <a:r>
              <a:rPr lang="en-US" sz="2799" dirty="0">
                <a:solidFill>
                  <a:srgbClr val="FFFFFF"/>
                </a:solidFill>
              </a:rPr>
              <a:t> </a:t>
            </a:r>
            <a:r>
              <a:rPr lang="en-US" sz="2799" dirty="0" err="1">
                <a:solidFill>
                  <a:srgbClr val="FFFFFF"/>
                </a:solidFill>
              </a:rPr>
              <a:t>visų</a:t>
            </a:r>
            <a:r>
              <a:rPr lang="en-US" sz="2799" dirty="0">
                <a:solidFill>
                  <a:srgbClr val="FFFFFF"/>
                </a:solidFill>
              </a:rPr>
              <a:t> </a:t>
            </a:r>
            <a:r>
              <a:rPr lang="en-US" sz="2799" dirty="0" err="1">
                <a:solidFill>
                  <a:srgbClr val="FFFFFF"/>
                </a:solidFill>
              </a:rPr>
              <a:t>finansavimo</a:t>
            </a:r>
            <a:r>
              <a:rPr lang="en-US" sz="2799" dirty="0">
                <a:solidFill>
                  <a:srgbClr val="FFFFFF"/>
                </a:solidFill>
              </a:rPr>
              <a:t> </a:t>
            </a:r>
            <a:r>
              <a:rPr lang="en-US" sz="2799" dirty="0" err="1">
                <a:solidFill>
                  <a:srgbClr val="FFFFFF"/>
                </a:solidFill>
              </a:rPr>
              <a:t>šaltinių</a:t>
            </a:r>
            <a:r>
              <a:rPr lang="en-US" sz="2799" dirty="0">
                <a:solidFill>
                  <a:srgbClr val="FFFFFF"/>
                </a:solidFill>
              </a:rPr>
              <a:t>)</a:t>
            </a:r>
          </a:p>
        </p:txBody>
      </p:sp>
      <p:sp>
        <p:nvSpPr>
          <p:cNvPr id="35" name="Freeform 12">
            <a:extLst>
              <a:ext uri="{FF2B5EF4-FFF2-40B4-BE49-F238E27FC236}">
                <a16:creationId xmlns:a16="http://schemas.microsoft.com/office/drawing/2014/main" id="{BC392842-A5A4-5FFD-0F83-DEB7756DDADC}"/>
              </a:ext>
            </a:extLst>
          </p:cNvPr>
          <p:cNvSpPr/>
          <p:nvPr/>
        </p:nvSpPr>
        <p:spPr>
          <a:xfrm>
            <a:off x="815363" y="3848100"/>
            <a:ext cx="403837" cy="403837"/>
          </a:xfrm>
          <a:custGeom>
            <a:avLst/>
            <a:gdLst/>
            <a:ahLst/>
            <a:cxnLst/>
            <a:rect l="l" t="t" r="r" b="b"/>
            <a:pathLst>
              <a:path w="403837" h="403837">
                <a:moveTo>
                  <a:pt x="0" y="0"/>
                </a:moveTo>
                <a:lnTo>
                  <a:pt x="403837" y="0"/>
                </a:lnTo>
                <a:lnTo>
                  <a:pt x="403837" y="403837"/>
                </a:lnTo>
                <a:lnTo>
                  <a:pt x="0" y="40383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36" name="TextBox 35">
            <a:extLst>
              <a:ext uri="{FF2B5EF4-FFF2-40B4-BE49-F238E27FC236}">
                <a16:creationId xmlns:a16="http://schemas.microsoft.com/office/drawing/2014/main" id="{B56843A7-1D6E-6407-A527-03F3F1EAB064}"/>
              </a:ext>
            </a:extLst>
          </p:cNvPr>
          <p:cNvSpPr txBox="1"/>
          <p:nvPr/>
        </p:nvSpPr>
        <p:spPr>
          <a:xfrm>
            <a:off x="1447800" y="3695700"/>
            <a:ext cx="4800600" cy="902683"/>
          </a:xfrm>
          <a:prstGeom prst="rect">
            <a:avLst/>
          </a:prstGeom>
        </p:spPr>
        <p:txBody>
          <a:bodyPr wrap="square" lIns="0" tIns="0" rIns="0" bIns="0" rtlCol="0" anchor="t">
            <a:spAutoFit/>
          </a:bodyPr>
          <a:lstStyle/>
          <a:p>
            <a:pPr>
              <a:lnSpc>
                <a:spcPts val="3639"/>
              </a:lnSpc>
            </a:pPr>
            <a:r>
              <a:rPr lang="en-US" sz="2799" dirty="0">
                <a:solidFill>
                  <a:srgbClr val="FFFFFF"/>
                </a:solidFill>
              </a:rPr>
              <a:t>57,5 proc. </a:t>
            </a:r>
            <a:r>
              <a:rPr lang="en-US" sz="2799" dirty="0" err="1">
                <a:solidFill>
                  <a:srgbClr val="FFFFFF"/>
                </a:solidFill>
              </a:rPr>
              <a:t>biudžeto</a:t>
            </a:r>
            <a:r>
              <a:rPr lang="en-US" sz="2799" dirty="0">
                <a:solidFill>
                  <a:srgbClr val="FFFFFF"/>
                </a:solidFill>
              </a:rPr>
              <a:t> </a:t>
            </a:r>
            <a:r>
              <a:rPr lang="en-US" sz="2799" dirty="0" err="1">
                <a:solidFill>
                  <a:srgbClr val="FFFFFF"/>
                </a:solidFill>
              </a:rPr>
              <a:t>sudaro</a:t>
            </a:r>
            <a:r>
              <a:rPr lang="en-US" sz="2799" dirty="0">
                <a:solidFill>
                  <a:srgbClr val="FFFFFF"/>
                </a:solidFill>
              </a:rPr>
              <a:t> </a:t>
            </a:r>
            <a:r>
              <a:rPr lang="en-US" sz="2799" dirty="0" err="1">
                <a:solidFill>
                  <a:srgbClr val="FFFFFF"/>
                </a:solidFill>
              </a:rPr>
              <a:t>valstybės</a:t>
            </a:r>
            <a:r>
              <a:rPr lang="en-US" sz="2799" dirty="0">
                <a:solidFill>
                  <a:srgbClr val="FFFFFF"/>
                </a:solidFill>
              </a:rPr>
              <a:t> </a:t>
            </a:r>
            <a:r>
              <a:rPr lang="en-US" sz="2799" dirty="0" err="1">
                <a:solidFill>
                  <a:srgbClr val="FFFFFF"/>
                </a:solidFill>
              </a:rPr>
              <a:t>biudžeto</a:t>
            </a:r>
            <a:r>
              <a:rPr lang="en-US" sz="2799" dirty="0">
                <a:solidFill>
                  <a:srgbClr val="FFFFFF"/>
                </a:solidFill>
              </a:rPr>
              <a:t> </a:t>
            </a:r>
            <a:r>
              <a:rPr lang="en-US" sz="2799" dirty="0" err="1">
                <a:solidFill>
                  <a:srgbClr val="FFFFFF"/>
                </a:solidFill>
              </a:rPr>
              <a:t>asignavimai</a:t>
            </a:r>
            <a:endParaRPr lang="en-US" sz="2799" dirty="0">
              <a:solidFill>
                <a:srgbClr val="FFFFFF"/>
              </a:solidFill>
            </a:endParaRPr>
          </a:p>
        </p:txBody>
      </p:sp>
      <p:sp>
        <p:nvSpPr>
          <p:cNvPr id="37" name="Freeform 12">
            <a:extLst>
              <a:ext uri="{FF2B5EF4-FFF2-40B4-BE49-F238E27FC236}">
                <a16:creationId xmlns:a16="http://schemas.microsoft.com/office/drawing/2014/main" id="{E3DAC8C0-43EE-E811-A1F9-89147989FDB3}"/>
              </a:ext>
            </a:extLst>
          </p:cNvPr>
          <p:cNvSpPr/>
          <p:nvPr/>
        </p:nvSpPr>
        <p:spPr>
          <a:xfrm>
            <a:off x="815363" y="4914900"/>
            <a:ext cx="403837" cy="403837"/>
          </a:xfrm>
          <a:custGeom>
            <a:avLst/>
            <a:gdLst/>
            <a:ahLst/>
            <a:cxnLst/>
            <a:rect l="l" t="t" r="r" b="b"/>
            <a:pathLst>
              <a:path w="403837" h="403837">
                <a:moveTo>
                  <a:pt x="0" y="0"/>
                </a:moveTo>
                <a:lnTo>
                  <a:pt x="403837" y="0"/>
                </a:lnTo>
                <a:lnTo>
                  <a:pt x="403837" y="403837"/>
                </a:lnTo>
                <a:lnTo>
                  <a:pt x="0" y="40383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38" name="TextBox 37">
            <a:extLst>
              <a:ext uri="{FF2B5EF4-FFF2-40B4-BE49-F238E27FC236}">
                <a16:creationId xmlns:a16="http://schemas.microsoft.com/office/drawing/2014/main" id="{533986A0-77AA-3E80-005C-0824FE87D837}"/>
              </a:ext>
            </a:extLst>
          </p:cNvPr>
          <p:cNvSpPr txBox="1"/>
          <p:nvPr/>
        </p:nvSpPr>
        <p:spPr>
          <a:xfrm>
            <a:off x="1447800" y="4850417"/>
            <a:ext cx="4800600" cy="902683"/>
          </a:xfrm>
          <a:prstGeom prst="rect">
            <a:avLst/>
          </a:prstGeom>
        </p:spPr>
        <p:txBody>
          <a:bodyPr wrap="square" lIns="0" tIns="0" rIns="0" bIns="0" rtlCol="0" anchor="t">
            <a:spAutoFit/>
          </a:bodyPr>
          <a:lstStyle/>
          <a:p>
            <a:pPr>
              <a:lnSpc>
                <a:spcPts val="3639"/>
              </a:lnSpc>
            </a:pPr>
            <a:r>
              <a:rPr lang="en-US" sz="2799" dirty="0">
                <a:solidFill>
                  <a:srgbClr val="FFFFFF"/>
                </a:solidFill>
              </a:rPr>
              <a:t>73,6 proc. </a:t>
            </a:r>
            <a:r>
              <a:rPr lang="en-US" sz="2799" dirty="0" err="1">
                <a:solidFill>
                  <a:srgbClr val="FFFFFF"/>
                </a:solidFill>
              </a:rPr>
              <a:t>asignavimų</a:t>
            </a:r>
            <a:r>
              <a:rPr lang="en-US" sz="2799" dirty="0">
                <a:solidFill>
                  <a:srgbClr val="FFFFFF"/>
                </a:solidFill>
              </a:rPr>
              <a:t> </a:t>
            </a:r>
            <a:r>
              <a:rPr lang="en-US" sz="2799" dirty="0" err="1">
                <a:solidFill>
                  <a:srgbClr val="FFFFFF"/>
                </a:solidFill>
              </a:rPr>
              <a:t>panaudoti</a:t>
            </a:r>
            <a:r>
              <a:rPr lang="en-US" sz="2799" dirty="0">
                <a:solidFill>
                  <a:srgbClr val="FFFFFF"/>
                </a:solidFill>
              </a:rPr>
              <a:t> </a:t>
            </a:r>
            <a:r>
              <a:rPr lang="en-US" sz="2799" dirty="0" err="1">
                <a:solidFill>
                  <a:srgbClr val="FFFFFF"/>
                </a:solidFill>
              </a:rPr>
              <a:t>darbuotojų</a:t>
            </a:r>
            <a:r>
              <a:rPr lang="en-US" sz="2799" dirty="0">
                <a:solidFill>
                  <a:srgbClr val="FFFFFF"/>
                </a:solidFill>
              </a:rPr>
              <a:t> </a:t>
            </a:r>
            <a:r>
              <a:rPr lang="en-US" sz="2799" dirty="0" err="1">
                <a:solidFill>
                  <a:srgbClr val="FFFFFF"/>
                </a:solidFill>
              </a:rPr>
              <a:t>darbo</a:t>
            </a:r>
            <a:r>
              <a:rPr lang="en-US" sz="2799" dirty="0">
                <a:solidFill>
                  <a:srgbClr val="FFFFFF"/>
                </a:solidFill>
              </a:rPr>
              <a:t> </a:t>
            </a:r>
            <a:r>
              <a:rPr lang="en-US" sz="2799" dirty="0" err="1">
                <a:solidFill>
                  <a:srgbClr val="FFFFFF"/>
                </a:solidFill>
              </a:rPr>
              <a:t>užmokesčiui</a:t>
            </a:r>
            <a:endParaRPr lang="en-US" sz="2799" dirty="0">
              <a:solidFill>
                <a:srgbClr val="FFFFFF"/>
              </a:solidFill>
            </a:endParaRPr>
          </a:p>
        </p:txBody>
      </p:sp>
      <p:pic>
        <p:nvPicPr>
          <p:cNvPr id="5" name="Picture 4">
            <a:extLst>
              <a:ext uri="{FF2B5EF4-FFF2-40B4-BE49-F238E27FC236}">
                <a16:creationId xmlns:a16="http://schemas.microsoft.com/office/drawing/2014/main" id="{2B379EA9-1D87-331D-4795-B6B7280134D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47800" y="6070534"/>
            <a:ext cx="4002638" cy="3463652"/>
          </a:xfrm>
          <a:prstGeom prst="rect">
            <a:avLst/>
          </a:prstGeom>
        </p:spPr>
      </p:pic>
    </p:spTree>
    <p:extLst>
      <p:ext uri="{BB962C8B-B14F-4D97-AF65-F5344CB8AC3E}">
        <p14:creationId xmlns:p14="http://schemas.microsoft.com/office/powerpoint/2010/main" val="29922040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31356E"/>
        </a:solidFill>
        <a:effectLst/>
      </p:bgPr>
    </p:bg>
    <p:spTree>
      <p:nvGrpSpPr>
        <p:cNvPr id="1" name="">
          <a:extLst>
            <a:ext uri="{FF2B5EF4-FFF2-40B4-BE49-F238E27FC236}">
              <a16:creationId xmlns:a16="http://schemas.microsoft.com/office/drawing/2014/main" id="{09874048-3CF8-970F-AFA5-8EEACE82E8B3}"/>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D363D7F5-50C9-B2E1-2C90-A53E0AEF66E3}"/>
              </a:ext>
            </a:extLst>
          </p:cNvPr>
          <p:cNvSpPr/>
          <p:nvPr/>
        </p:nvSpPr>
        <p:spPr>
          <a:xfrm rot="-10800000">
            <a:off x="-23149" y="-685800"/>
            <a:ext cx="18288000" cy="10972800"/>
          </a:xfrm>
          <a:custGeom>
            <a:avLst/>
            <a:gdLst/>
            <a:ahLst/>
            <a:cxnLst/>
            <a:rect l="l" t="t" r="r" b="b"/>
            <a:pathLst>
              <a:path w="18288000" h="10972800">
                <a:moveTo>
                  <a:pt x="0" y="0"/>
                </a:moveTo>
                <a:lnTo>
                  <a:pt x="18288000" y="0"/>
                </a:lnTo>
                <a:lnTo>
                  <a:pt x="18288000" y="10972800"/>
                </a:lnTo>
                <a:lnTo>
                  <a:pt x="0" y="10972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TextBox 4">
            <a:extLst>
              <a:ext uri="{FF2B5EF4-FFF2-40B4-BE49-F238E27FC236}">
                <a16:creationId xmlns:a16="http://schemas.microsoft.com/office/drawing/2014/main" id="{5CAE4C27-EA61-8978-82AD-465469A53375}"/>
              </a:ext>
            </a:extLst>
          </p:cNvPr>
          <p:cNvSpPr txBox="1"/>
          <p:nvPr/>
        </p:nvSpPr>
        <p:spPr>
          <a:xfrm>
            <a:off x="2286000" y="1019175"/>
            <a:ext cx="12801600" cy="923330"/>
          </a:xfrm>
          <a:prstGeom prst="rect">
            <a:avLst/>
          </a:prstGeom>
        </p:spPr>
        <p:txBody>
          <a:bodyPr wrap="square" lIns="0" tIns="0" rIns="0" bIns="0" rtlCol="0" anchor="t">
            <a:spAutoFit/>
          </a:bodyPr>
          <a:lstStyle/>
          <a:p>
            <a:pPr>
              <a:lnSpc>
                <a:spcPts val="7200"/>
              </a:lnSpc>
            </a:pPr>
            <a:r>
              <a:rPr lang="en-US" sz="6600" dirty="0" err="1">
                <a:solidFill>
                  <a:srgbClr val="FFFFFF"/>
                </a:solidFill>
              </a:rPr>
              <a:t>Bendruomeniškumo</a:t>
            </a:r>
            <a:r>
              <a:rPr lang="en-US" sz="6600" dirty="0">
                <a:solidFill>
                  <a:srgbClr val="FFFFFF"/>
                </a:solidFill>
              </a:rPr>
              <a:t> </a:t>
            </a:r>
            <a:r>
              <a:rPr lang="en-US" sz="6600" dirty="0" err="1">
                <a:solidFill>
                  <a:srgbClr val="FFFFFF"/>
                </a:solidFill>
              </a:rPr>
              <a:t>stiprinimas</a:t>
            </a:r>
            <a:endParaRPr lang="en-US" sz="6600" dirty="0">
              <a:solidFill>
                <a:srgbClr val="FFFFFF"/>
              </a:solidFill>
            </a:endParaRPr>
          </a:p>
        </p:txBody>
      </p:sp>
      <p:sp>
        <p:nvSpPr>
          <p:cNvPr id="31" name="Freeform 9">
            <a:extLst>
              <a:ext uri="{FF2B5EF4-FFF2-40B4-BE49-F238E27FC236}">
                <a16:creationId xmlns:a16="http://schemas.microsoft.com/office/drawing/2014/main" id="{26440284-F095-3200-EBB7-3BA8EECC1E87}"/>
              </a:ext>
            </a:extLst>
          </p:cNvPr>
          <p:cNvSpPr/>
          <p:nvPr/>
        </p:nvSpPr>
        <p:spPr>
          <a:xfrm>
            <a:off x="685800" y="764871"/>
            <a:ext cx="1317303" cy="1406829"/>
          </a:xfrm>
          <a:custGeom>
            <a:avLst/>
            <a:gdLst/>
            <a:ahLst/>
            <a:cxnLst/>
            <a:rect l="l" t="t" r="r" b="b"/>
            <a:pathLst>
              <a:path w="1317303" h="1406829">
                <a:moveTo>
                  <a:pt x="0" y="0"/>
                </a:moveTo>
                <a:lnTo>
                  <a:pt x="1317303" y="0"/>
                </a:lnTo>
                <a:lnTo>
                  <a:pt x="1317303" y="1406828"/>
                </a:lnTo>
                <a:lnTo>
                  <a:pt x="0" y="140682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3" name="TextBox 2">
            <a:extLst>
              <a:ext uri="{FF2B5EF4-FFF2-40B4-BE49-F238E27FC236}">
                <a16:creationId xmlns:a16="http://schemas.microsoft.com/office/drawing/2014/main" id="{B75B14C6-2466-083E-CFC0-837F39E2EDE1}"/>
              </a:ext>
            </a:extLst>
          </p:cNvPr>
          <p:cNvSpPr txBox="1"/>
          <p:nvPr/>
        </p:nvSpPr>
        <p:spPr>
          <a:xfrm>
            <a:off x="1409700" y="3162300"/>
            <a:ext cx="7200900" cy="894091"/>
          </a:xfrm>
          <a:prstGeom prst="rect">
            <a:avLst/>
          </a:prstGeom>
        </p:spPr>
        <p:txBody>
          <a:bodyPr wrap="square" lIns="0" tIns="0" rIns="0" bIns="0" rtlCol="0" anchor="t">
            <a:spAutoFit/>
          </a:bodyPr>
          <a:lstStyle/>
          <a:p>
            <a:pPr>
              <a:lnSpc>
                <a:spcPts val="3639"/>
              </a:lnSpc>
            </a:pPr>
            <a:r>
              <a:rPr lang="en-US" sz="2799" dirty="0" err="1">
                <a:solidFill>
                  <a:srgbClr val="FFFFFF"/>
                </a:solidFill>
                <a:latin typeface="Calibri" panose="020F0502020204030204" pitchFamily="34" charset="0"/>
                <a:cs typeface="Calibri" panose="020F0502020204030204" pitchFamily="34" charset="0"/>
              </a:rPr>
              <a:t>darbuotojų</a:t>
            </a:r>
            <a:r>
              <a:rPr lang="en-US" sz="2799" dirty="0">
                <a:solidFill>
                  <a:srgbClr val="FFFFFF"/>
                </a:solidFill>
                <a:latin typeface="Calibri" panose="020F0502020204030204" pitchFamily="34" charset="0"/>
                <a:cs typeface="Calibri" panose="020F0502020204030204" pitchFamily="34" charset="0"/>
              </a:rPr>
              <a:t> </a:t>
            </a:r>
            <a:r>
              <a:rPr lang="en-US" sz="2799" dirty="0" err="1">
                <a:solidFill>
                  <a:srgbClr val="FFFFFF"/>
                </a:solidFill>
                <a:latin typeface="Calibri" panose="020F0502020204030204" pitchFamily="34" charset="0"/>
                <a:cs typeface="Calibri" panose="020F0502020204030204" pitchFamily="34" charset="0"/>
              </a:rPr>
              <a:t>pasitenkinimo</a:t>
            </a:r>
            <a:r>
              <a:rPr lang="en-US" sz="2799" dirty="0">
                <a:solidFill>
                  <a:srgbClr val="FFFFFF"/>
                </a:solidFill>
                <a:latin typeface="Calibri" panose="020F0502020204030204" pitchFamily="34" charset="0"/>
                <a:cs typeface="Calibri" panose="020F0502020204030204" pitchFamily="34" charset="0"/>
              </a:rPr>
              <a:t> </a:t>
            </a:r>
            <a:r>
              <a:rPr lang="en-US" sz="2799" dirty="0" err="1">
                <a:solidFill>
                  <a:srgbClr val="FFFFFF"/>
                </a:solidFill>
                <a:latin typeface="Calibri" panose="020F0502020204030204" pitchFamily="34" charset="0"/>
                <a:cs typeface="Calibri" panose="020F0502020204030204" pitchFamily="34" charset="0"/>
              </a:rPr>
              <a:t>indeksas</a:t>
            </a:r>
            <a:r>
              <a:rPr lang="en-US" sz="2799" dirty="0">
                <a:solidFill>
                  <a:srgbClr val="FFFFFF"/>
                </a:solidFill>
                <a:latin typeface="Calibri" panose="020F0502020204030204" pitchFamily="34" charset="0"/>
                <a:cs typeface="Calibri" panose="020F0502020204030204" pitchFamily="34" charset="0"/>
              </a:rPr>
              <a:t> (</a:t>
            </a:r>
            <a:r>
              <a:rPr lang="en-US" sz="2799" dirty="0" err="1">
                <a:solidFill>
                  <a:srgbClr val="FFFFFF"/>
                </a:solidFill>
                <a:latin typeface="Calibri" panose="020F0502020204030204" pitchFamily="34" charset="0"/>
                <a:cs typeface="Calibri" panose="020F0502020204030204" pitchFamily="34" charset="0"/>
              </a:rPr>
              <a:t>eNPS</a:t>
            </a:r>
            <a:r>
              <a:rPr lang="en-US" sz="2799" dirty="0">
                <a:solidFill>
                  <a:srgbClr val="FFFFFF"/>
                </a:solidFill>
                <a:latin typeface="Calibri" panose="020F0502020204030204" pitchFamily="34" charset="0"/>
                <a:cs typeface="Calibri" panose="020F0502020204030204" pitchFamily="34" charset="0"/>
              </a:rPr>
              <a:t>) 28 (</a:t>
            </a:r>
            <a:r>
              <a:rPr lang="en-US" sz="2799" dirty="0" err="1">
                <a:solidFill>
                  <a:srgbClr val="FFFFFF"/>
                </a:solidFill>
                <a:latin typeface="Calibri" panose="020F0502020204030204" pitchFamily="34" charset="0"/>
                <a:cs typeface="Calibri" panose="020F0502020204030204" pitchFamily="34" charset="0"/>
              </a:rPr>
              <a:t>plg</a:t>
            </a:r>
            <a:r>
              <a:rPr lang="en-US" sz="2799" dirty="0">
                <a:solidFill>
                  <a:srgbClr val="FFFFFF"/>
                </a:solidFill>
                <a:latin typeface="Calibri" panose="020F0502020204030204" pitchFamily="34" charset="0"/>
                <a:cs typeface="Calibri" panose="020F0502020204030204" pitchFamily="34" charset="0"/>
              </a:rPr>
              <a:t>. 2022 – 17,7)</a:t>
            </a:r>
            <a:endParaRPr lang="en-LT" sz="2799" dirty="0">
              <a:solidFill>
                <a:srgbClr val="FFFFFF"/>
              </a:solidFill>
              <a:latin typeface="Calibri" panose="020F0502020204030204" pitchFamily="34" charset="0"/>
              <a:cs typeface="Calibri" panose="020F0502020204030204" pitchFamily="34" charset="0"/>
            </a:endParaRPr>
          </a:p>
        </p:txBody>
      </p:sp>
      <p:sp>
        <p:nvSpPr>
          <p:cNvPr id="5" name="Freeform 12">
            <a:extLst>
              <a:ext uri="{FF2B5EF4-FFF2-40B4-BE49-F238E27FC236}">
                <a16:creationId xmlns:a16="http://schemas.microsoft.com/office/drawing/2014/main" id="{9668D4F1-14B6-8EE0-BEB7-0AEB70DBE59C}"/>
              </a:ext>
            </a:extLst>
          </p:cNvPr>
          <p:cNvSpPr/>
          <p:nvPr/>
        </p:nvSpPr>
        <p:spPr>
          <a:xfrm>
            <a:off x="886332" y="3292780"/>
            <a:ext cx="403837" cy="403837"/>
          </a:xfrm>
          <a:custGeom>
            <a:avLst/>
            <a:gdLst/>
            <a:ahLst/>
            <a:cxnLst/>
            <a:rect l="l" t="t" r="r" b="b"/>
            <a:pathLst>
              <a:path w="403837" h="403837">
                <a:moveTo>
                  <a:pt x="0" y="0"/>
                </a:moveTo>
                <a:lnTo>
                  <a:pt x="403837" y="0"/>
                </a:lnTo>
                <a:lnTo>
                  <a:pt x="403837" y="403837"/>
                </a:lnTo>
                <a:lnTo>
                  <a:pt x="0" y="40383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6" name="Freeform 12">
            <a:extLst>
              <a:ext uri="{FF2B5EF4-FFF2-40B4-BE49-F238E27FC236}">
                <a16:creationId xmlns:a16="http://schemas.microsoft.com/office/drawing/2014/main" id="{32487FE7-DA96-AE32-D635-CA43C4167002}"/>
              </a:ext>
            </a:extLst>
          </p:cNvPr>
          <p:cNvSpPr/>
          <p:nvPr/>
        </p:nvSpPr>
        <p:spPr>
          <a:xfrm>
            <a:off x="886332" y="4522481"/>
            <a:ext cx="403837" cy="403837"/>
          </a:xfrm>
          <a:custGeom>
            <a:avLst/>
            <a:gdLst/>
            <a:ahLst/>
            <a:cxnLst/>
            <a:rect l="l" t="t" r="r" b="b"/>
            <a:pathLst>
              <a:path w="403837" h="403837">
                <a:moveTo>
                  <a:pt x="0" y="0"/>
                </a:moveTo>
                <a:lnTo>
                  <a:pt x="403837" y="0"/>
                </a:lnTo>
                <a:lnTo>
                  <a:pt x="403837" y="403837"/>
                </a:lnTo>
                <a:lnTo>
                  <a:pt x="0" y="40383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7" name="TextBox 6">
            <a:extLst>
              <a:ext uri="{FF2B5EF4-FFF2-40B4-BE49-F238E27FC236}">
                <a16:creationId xmlns:a16="http://schemas.microsoft.com/office/drawing/2014/main" id="{69C5984C-1A98-4A92-521E-C64CBBC60F87}"/>
              </a:ext>
            </a:extLst>
          </p:cNvPr>
          <p:cNvSpPr txBox="1"/>
          <p:nvPr/>
        </p:nvSpPr>
        <p:spPr>
          <a:xfrm>
            <a:off x="1371600" y="4533900"/>
            <a:ext cx="6819900" cy="3664080"/>
          </a:xfrm>
          <a:prstGeom prst="rect">
            <a:avLst/>
          </a:prstGeom>
        </p:spPr>
        <p:txBody>
          <a:bodyPr wrap="square" lIns="0" tIns="0" rIns="0" bIns="0" rtlCol="0" anchor="t">
            <a:spAutoFit/>
          </a:bodyPr>
          <a:lstStyle/>
          <a:p>
            <a:pPr>
              <a:lnSpc>
                <a:spcPts val="3639"/>
              </a:lnSpc>
            </a:pPr>
            <a:r>
              <a:rPr lang="lt-LT" sz="2799" dirty="0">
                <a:solidFill>
                  <a:srgbClr val="FFFFFF"/>
                </a:solidFill>
              </a:rPr>
              <a:t>bendruomenės renginiai </a:t>
            </a:r>
          </a:p>
          <a:p>
            <a:pPr>
              <a:lnSpc>
                <a:spcPts val="3639"/>
              </a:lnSpc>
            </a:pPr>
            <a:r>
              <a:rPr lang="lt-LT" sz="2799" dirty="0">
                <a:solidFill>
                  <a:srgbClr val="FFFFFF"/>
                </a:solidFill>
              </a:rPr>
              <a:t>	Alumnų </a:t>
            </a:r>
            <a:r>
              <a:rPr lang="lt-LT" sz="2799" dirty="0" err="1">
                <a:solidFill>
                  <a:srgbClr val="FFFFFF"/>
                </a:solidFill>
              </a:rPr>
              <a:t>sugrįžtuvės</a:t>
            </a:r>
            <a:r>
              <a:rPr lang="en-LT" sz="2800" dirty="0">
                <a:effectLst/>
              </a:rPr>
              <a:t> </a:t>
            </a:r>
          </a:p>
          <a:p>
            <a:pPr>
              <a:lnSpc>
                <a:spcPts val="3639"/>
              </a:lnSpc>
            </a:pPr>
            <a:r>
              <a:rPr lang="en-LT" sz="2800" dirty="0">
                <a:solidFill>
                  <a:srgbClr val="FFFFFF"/>
                </a:solidFill>
              </a:rPr>
              <a:t>	Pirmakursių stovykla</a:t>
            </a:r>
          </a:p>
          <a:p>
            <a:pPr>
              <a:lnSpc>
                <a:spcPts val="3639"/>
              </a:lnSpc>
            </a:pPr>
            <a:r>
              <a:rPr lang="en-LT" sz="2800" dirty="0">
                <a:solidFill>
                  <a:srgbClr val="FFFFFF"/>
                </a:solidFill>
              </a:rPr>
              <a:t>	Karjeros meniu</a:t>
            </a:r>
          </a:p>
          <a:p>
            <a:pPr>
              <a:lnSpc>
                <a:spcPts val="3639"/>
              </a:lnSpc>
            </a:pPr>
            <a:r>
              <a:rPr lang="en-LT" sz="2800" dirty="0">
                <a:solidFill>
                  <a:srgbClr val="FFFFFF"/>
                </a:solidFill>
              </a:rPr>
              <a:t>	Ant bangos – atostogos</a:t>
            </a:r>
          </a:p>
          <a:p>
            <a:pPr>
              <a:lnSpc>
                <a:spcPts val="3639"/>
              </a:lnSpc>
            </a:pPr>
            <a:r>
              <a:rPr lang="en-LT" sz="2800" dirty="0">
                <a:solidFill>
                  <a:srgbClr val="FFFFFF"/>
                </a:solidFill>
              </a:rPr>
              <a:t>	Į šventes netradiciškai</a:t>
            </a:r>
          </a:p>
          <a:p>
            <a:pPr>
              <a:lnSpc>
                <a:spcPts val="3639"/>
              </a:lnSpc>
            </a:pPr>
            <a:endParaRPr lang="lt-LT" sz="2799" dirty="0">
              <a:solidFill>
                <a:srgbClr val="FFFFFF"/>
              </a:solidFill>
              <a:effectLst/>
              <a:latin typeface="TT Interphases"/>
            </a:endParaRPr>
          </a:p>
          <a:p>
            <a:pPr>
              <a:lnSpc>
                <a:spcPts val="3639"/>
              </a:lnSpc>
            </a:pPr>
            <a:r>
              <a:rPr lang="lt-LT" sz="2799" dirty="0">
                <a:solidFill>
                  <a:srgbClr val="FFFFFF"/>
                </a:solidFill>
                <a:latin typeface="TT Interphases"/>
              </a:rPr>
              <a:t> </a:t>
            </a:r>
            <a:endParaRPr lang="en-LT" sz="2799" dirty="0">
              <a:solidFill>
                <a:srgbClr val="FFFFFF"/>
              </a:solidFill>
              <a:latin typeface="TT Interphases"/>
            </a:endParaRPr>
          </a:p>
        </p:txBody>
      </p:sp>
      <p:sp>
        <p:nvSpPr>
          <p:cNvPr id="10" name="Freeform 12">
            <a:extLst>
              <a:ext uri="{FF2B5EF4-FFF2-40B4-BE49-F238E27FC236}">
                <a16:creationId xmlns:a16="http://schemas.microsoft.com/office/drawing/2014/main" id="{BDD9D768-8C01-268C-2EA0-ECE5CEDC8720}"/>
              </a:ext>
            </a:extLst>
          </p:cNvPr>
          <p:cNvSpPr/>
          <p:nvPr/>
        </p:nvSpPr>
        <p:spPr>
          <a:xfrm>
            <a:off x="853463" y="7635263"/>
            <a:ext cx="403837" cy="403837"/>
          </a:xfrm>
          <a:custGeom>
            <a:avLst/>
            <a:gdLst/>
            <a:ahLst/>
            <a:cxnLst/>
            <a:rect l="l" t="t" r="r" b="b"/>
            <a:pathLst>
              <a:path w="403837" h="403837">
                <a:moveTo>
                  <a:pt x="0" y="0"/>
                </a:moveTo>
                <a:lnTo>
                  <a:pt x="403837" y="0"/>
                </a:lnTo>
                <a:lnTo>
                  <a:pt x="403837" y="403837"/>
                </a:lnTo>
                <a:lnTo>
                  <a:pt x="0" y="40383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1" name="TextBox 10">
            <a:extLst>
              <a:ext uri="{FF2B5EF4-FFF2-40B4-BE49-F238E27FC236}">
                <a16:creationId xmlns:a16="http://schemas.microsoft.com/office/drawing/2014/main" id="{8BF63CB5-36B6-E4B6-0394-CB6753188F6C}"/>
              </a:ext>
            </a:extLst>
          </p:cNvPr>
          <p:cNvSpPr txBox="1"/>
          <p:nvPr/>
        </p:nvSpPr>
        <p:spPr>
          <a:xfrm>
            <a:off x="1409700" y="7530474"/>
            <a:ext cx="7200900" cy="441018"/>
          </a:xfrm>
          <a:prstGeom prst="rect">
            <a:avLst/>
          </a:prstGeom>
        </p:spPr>
        <p:txBody>
          <a:bodyPr wrap="square" lIns="0" tIns="0" rIns="0" bIns="0" rtlCol="0" anchor="t">
            <a:spAutoFit/>
          </a:bodyPr>
          <a:lstStyle/>
          <a:p>
            <a:pPr>
              <a:lnSpc>
                <a:spcPts val="3639"/>
              </a:lnSpc>
            </a:pPr>
            <a:r>
              <a:rPr lang="en-US" sz="2799" dirty="0" err="1">
                <a:solidFill>
                  <a:srgbClr val="FFFFFF"/>
                </a:solidFill>
                <a:latin typeface="Calibri" panose="020F0502020204030204" pitchFamily="34" charset="0"/>
                <a:cs typeface="Calibri" panose="020F0502020204030204" pitchFamily="34" charset="0"/>
              </a:rPr>
              <a:t>sportiškiausios</a:t>
            </a:r>
            <a:r>
              <a:rPr lang="en-US" sz="2799" dirty="0">
                <a:solidFill>
                  <a:srgbClr val="FFFFFF"/>
                </a:solidFill>
                <a:latin typeface="Calibri" panose="020F0502020204030204" pitchFamily="34" charset="0"/>
                <a:cs typeface="Calibri" panose="020F0502020204030204" pitchFamily="34" charset="0"/>
              </a:rPr>
              <a:t> </a:t>
            </a:r>
            <a:r>
              <a:rPr lang="en-US" sz="2799" dirty="0" err="1">
                <a:solidFill>
                  <a:srgbClr val="FFFFFF"/>
                </a:solidFill>
                <a:latin typeface="Calibri" panose="020F0502020204030204" pitchFamily="34" charset="0"/>
                <a:cs typeface="Calibri" panose="020F0502020204030204" pitchFamily="34" charset="0"/>
              </a:rPr>
              <a:t>kolegijos</a:t>
            </a:r>
            <a:r>
              <a:rPr lang="en-US" sz="2799" dirty="0">
                <a:solidFill>
                  <a:srgbClr val="FFFFFF"/>
                </a:solidFill>
                <a:latin typeface="Calibri" panose="020F0502020204030204" pitchFamily="34" charset="0"/>
                <a:cs typeface="Calibri" panose="020F0502020204030204" pitchFamily="34" charset="0"/>
              </a:rPr>
              <a:t> </a:t>
            </a:r>
            <a:r>
              <a:rPr lang="en-US" sz="2799" dirty="0" err="1">
                <a:solidFill>
                  <a:srgbClr val="FFFFFF"/>
                </a:solidFill>
                <a:latin typeface="Calibri" panose="020F0502020204030204" pitchFamily="34" charset="0"/>
                <a:cs typeface="Calibri" panose="020F0502020204030204" pitchFamily="34" charset="0"/>
              </a:rPr>
              <a:t>patirtys</a:t>
            </a:r>
            <a:endParaRPr lang="en-LT" sz="2799" dirty="0">
              <a:solidFill>
                <a:srgbClr val="FFFFFF"/>
              </a:solidFill>
              <a:latin typeface="Calibri" panose="020F0502020204030204" pitchFamily="34" charset="0"/>
              <a:cs typeface="Calibri" panose="020F0502020204030204" pitchFamily="34" charset="0"/>
            </a:endParaRPr>
          </a:p>
        </p:txBody>
      </p:sp>
      <p:graphicFrame>
        <p:nvGraphicFramePr>
          <p:cNvPr id="15" name="Diagram 14">
            <a:extLst>
              <a:ext uri="{FF2B5EF4-FFF2-40B4-BE49-F238E27FC236}">
                <a16:creationId xmlns:a16="http://schemas.microsoft.com/office/drawing/2014/main" id="{7EC853E9-5738-9A99-6380-48CFF5188C35}"/>
              </a:ext>
            </a:extLst>
          </p:cNvPr>
          <p:cNvGraphicFramePr/>
          <p:nvPr>
            <p:extLst>
              <p:ext uri="{D42A27DB-BD31-4B8C-83A1-F6EECF244321}">
                <p14:modId xmlns:p14="http://schemas.microsoft.com/office/powerpoint/2010/main" val="1354302367"/>
              </p:ext>
            </p:extLst>
          </p:nvPr>
        </p:nvGraphicFramePr>
        <p:xfrm>
          <a:off x="9677400" y="3238500"/>
          <a:ext cx="7724268" cy="568617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13584985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31356E"/>
        </a:solidFill>
        <a:effectLst/>
      </p:bgPr>
    </p:bg>
    <p:spTree>
      <p:nvGrpSpPr>
        <p:cNvPr id="1" name=""/>
        <p:cNvGrpSpPr/>
        <p:nvPr/>
      </p:nvGrpSpPr>
      <p:grpSpPr>
        <a:xfrm>
          <a:off x="0" y="0"/>
          <a:ext cx="0" cy="0"/>
          <a:chOff x="0" y="0"/>
          <a:chExt cx="0" cy="0"/>
        </a:xfrm>
      </p:grpSpPr>
      <p:sp>
        <p:nvSpPr>
          <p:cNvPr id="2" name="Freeform 2"/>
          <p:cNvSpPr/>
          <p:nvPr/>
        </p:nvSpPr>
        <p:spPr>
          <a:xfrm rot="-10800000">
            <a:off x="1315686" y="2106375"/>
            <a:ext cx="6438180" cy="6438180"/>
          </a:xfrm>
          <a:custGeom>
            <a:avLst/>
            <a:gdLst/>
            <a:ahLst/>
            <a:cxnLst/>
            <a:rect l="l" t="t" r="r" b="b"/>
            <a:pathLst>
              <a:path w="6438180" h="6438180">
                <a:moveTo>
                  <a:pt x="0" y="0"/>
                </a:moveTo>
                <a:lnTo>
                  <a:pt x="6438180" y="0"/>
                </a:lnTo>
                <a:lnTo>
                  <a:pt x="6438180" y="6438180"/>
                </a:lnTo>
                <a:lnTo>
                  <a:pt x="0" y="643818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5" name="Group 5"/>
          <p:cNvGrpSpPr/>
          <p:nvPr/>
        </p:nvGrpSpPr>
        <p:grpSpPr>
          <a:xfrm>
            <a:off x="6553200" y="1104900"/>
            <a:ext cx="11506200" cy="8587793"/>
            <a:chOff x="0" y="-708099"/>
            <a:chExt cx="11622483" cy="13121599"/>
          </a:xfrm>
        </p:grpSpPr>
        <p:sp>
          <p:nvSpPr>
            <p:cNvPr id="6" name="TextBox 6"/>
            <p:cNvSpPr txBox="1"/>
            <p:nvPr/>
          </p:nvSpPr>
          <p:spPr>
            <a:xfrm>
              <a:off x="0" y="-708099"/>
              <a:ext cx="11622483" cy="1306352"/>
            </a:xfrm>
            <a:prstGeom prst="rect">
              <a:avLst/>
            </a:prstGeom>
          </p:spPr>
          <p:txBody>
            <a:bodyPr lIns="0" tIns="0" rIns="0" bIns="0" rtlCol="0" anchor="t">
              <a:spAutoFit/>
            </a:bodyPr>
            <a:lstStyle/>
            <a:p>
              <a:pPr>
                <a:lnSpc>
                  <a:spcPts val="7200"/>
                </a:lnSpc>
              </a:pPr>
              <a:r>
                <a:rPr lang="en-US" sz="4800" dirty="0">
                  <a:solidFill>
                    <a:srgbClr val="FFFFFF"/>
                  </a:solidFill>
                  <a:latin typeface="Calibri" panose="020F0502020204030204" pitchFamily="34" charset="0"/>
                  <a:cs typeface="Calibri" panose="020F0502020204030204" pitchFamily="34" charset="0"/>
                </a:rPr>
                <a:t>2023 m. – </a:t>
              </a:r>
              <a:r>
                <a:rPr lang="en-US" sz="4800" dirty="0" err="1">
                  <a:solidFill>
                    <a:srgbClr val="FFFFFF"/>
                  </a:solidFill>
                  <a:latin typeface="Calibri" panose="020F0502020204030204" pitchFamily="34" charset="0"/>
                  <a:cs typeface="Calibri" panose="020F0502020204030204" pitchFamily="34" charset="0"/>
                </a:rPr>
                <a:t>Kolegijos</a:t>
              </a:r>
              <a:r>
                <a:rPr lang="en-US" sz="4800" dirty="0">
                  <a:solidFill>
                    <a:srgbClr val="FFFFFF"/>
                  </a:solidFill>
                  <a:latin typeface="Calibri" panose="020F0502020204030204" pitchFamily="34" charset="0"/>
                  <a:cs typeface="Calibri" panose="020F0502020204030204" pitchFamily="34" charset="0"/>
                </a:rPr>
                <a:t> </a:t>
              </a:r>
              <a:r>
                <a:rPr lang="en-US" sz="4800" dirty="0" err="1">
                  <a:solidFill>
                    <a:srgbClr val="FFFFFF"/>
                  </a:solidFill>
                  <a:latin typeface="Calibri" panose="020F0502020204030204" pitchFamily="34" charset="0"/>
                  <a:cs typeface="Calibri" panose="020F0502020204030204" pitchFamily="34" charset="0"/>
                </a:rPr>
                <a:t>stiprinimo</a:t>
              </a:r>
              <a:r>
                <a:rPr lang="en-US" sz="4800" dirty="0">
                  <a:solidFill>
                    <a:srgbClr val="FFFFFF"/>
                  </a:solidFill>
                  <a:latin typeface="Calibri" panose="020F0502020204030204" pitchFamily="34" charset="0"/>
                  <a:cs typeface="Calibri" panose="020F0502020204030204" pitchFamily="34" charset="0"/>
                </a:rPr>
                <a:t> </a:t>
              </a:r>
              <a:r>
                <a:rPr lang="en-US" sz="4800" dirty="0" err="1">
                  <a:solidFill>
                    <a:srgbClr val="FFFFFF"/>
                  </a:solidFill>
                  <a:latin typeface="Calibri" panose="020F0502020204030204" pitchFamily="34" charset="0"/>
                  <a:cs typeface="Calibri" panose="020F0502020204030204" pitchFamily="34" charset="0"/>
                </a:rPr>
                <a:t>metai</a:t>
              </a:r>
              <a:endParaRPr lang="en-US" sz="4800" dirty="0">
                <a:solidFill>
                  <a:srgbClr val="FFFFFF"/>
                </a:solidFill>
                <a:latin typeface="Calibri" panose="020F0502020204030204" pitchFamily="34" charset="0"/>
                <a:cs typeface="Calibri" panose="020F0502020204030204" pitchFamily="34" charset="0"/>
              </a:endParaRPr>
            </a:p>
          </p:txBody>
        </p:sp>
        <p:sp>
          <p:nvSpPr>
            <p:cNvPr id="7" name="TextBox 7"/>
            <p:cNvSpPr txBox="1"/>
            <p:nvPr/>
          </p:nvSpPr>
          <p:spPr>
            <a:xfrm>
              <a:off x="0" y="1412875"/>
              <a:ext cx="11051618" cy="11000625"/>
            </a:xfrm>
            <a:prstGeom prst="rect">
              <a:avLst/>
            </a:prstGeom>
          </p:spPr>
          <p:txBody>
            <a:bodyPr lIns="0" tIns="0" rIns="0" bIns="0" rtlCol="0" anchor="t">
              <a:spAutoFit/>
            </a:bodyPr>
            <a:lstStyle/>
            <a:p>
              <a:pPr indent="450215" algn="just">
                <a:lnSpc>
                  <a:spcPct val="115000"/>
                </a:lnSpc>
              </a:pPr>
              <a:r>
                <a:rPr lang="lt-LT" sz="2000" dirty="0">
                  <a:solidFill>
                    <a:srgbClr val="FFFFFF"/>
                  </a:solidFill>
                  <a:latin typeface="Calibri" panose="020F0502020204030204" pitchFamily="34" charset="0"/>
                  <a:cs typeface="Calibri" panose="020F0502020204030204" pitchFamily="34" charset="0"/>
                </a:rPr>
                <a:t>Kolegija sėkmingai užbaigė 2023-uosius – diskusijų dėl perspektyvų, susitelkimo ir naujų veikimo būdų pareikalavusius metus. Diskusijų ašis buvo Kolegijos savarankiškumo ir / ar jungimo(</a:t>
              </a:r>
              <a:r>
                <a:rPr lang="lt-LT" sz="2000" dirty="0" err="1">
                  <a:solidFill>
                    <a:srgbClr val="FFFFFF"/>
                  </a:solidFill>
                  <a:latin typeface="Calibri" panose="020F0502020204030204" pitchFamily="34" charset="0"/>
                  <a:cs typeface="Calibri" panose="020F0502020204030204" pitchFamily="34" charset="0"/>
                </a:rPr>
                <a:t>si</a:t>
              </a:r>
              <a:r>
                <a:rPr lang="lt-LT" sz="2000" dirty="0">
                  <a:solidFill>
                    <a:srgbClr val="FFFFFF"/>
                  </a:solidFill>
                  <a:latin typeface="Calibri" panose="020F0502020204030204" pitchFamily="34" charset="0"/>
                  <a:cs typeface="Calibri" panose="020F0502020204030204" pitchFamily="34" charset="0"/>
                </a:rPr>
                <a:t>) alternatyvos: nuo Vyriausybės 2023 m. sausio 18 d. patvirtinto valstybinių kolegijų tinklo stiprinimo veiksmų plano iki gruodžio 1 d. Švietimo, mokslo ir sporto ministerijai pateiktų siūlymų (Šiaulių, Panevėžio, Utenos kolegijos). </a:t>
              </a:r>
              <a:endParaRPr lang="en-LT" sz="2000" dirty="0">
                <a:solidFill>
                  <a:srgbClr val="FFFFFF"/>
                </a:solidFill>
                <a:latin typeface="Calibri" panose="020F0502020204030204" pitchFamily="34" charset="0"/>
                <a:cs typeface="Calibri" panose="020F0502020204030204" pitchFamily="34" charset="0"/>
              </a:endParaRPr>
            </a:p>
            <a:p>
              <a:pPr indent="450215" algn="just">
                <a:lnSpc>
                  <a:spcPct val="115000"/>
                </a:lnSpc>
              </a:pPr>
              <a:r>
                <a:rPr lang="lt-LT" sz="2000" dirty="0">
                  <a:solidFill>
                    <a:srgbClr val="FFFFFF"/>
                  </a:solidFill>
                  <a:latin typeface="Calibri" panose="020F0502020204030204" pitchFamily="34" charset="0"/>
                  <a:cs typeface="Calibri" panose="020F0502020204030204" pitchFamily="34" charset="0"/>
                </a:rPr>
                <a:t> Džiaugiuosi, kad su Kolegijos Taryba ir Akademine taryba, socialiniais dalininkais ir partneriais, visa bendruomene kartu galėjome išsamiai analizuoti situaciją ir svarstyti įvairius scenarijus, kaip sustiprinti aukštąjį mokslą regione – savarankiško veikimo ir / ar jungtinės Šiaurės Lietuvos aukštosios mokyklos alternatyvas. Įgyvendindami Vyriausybės nutarimus dėl valstybinių kolegijų tinklo stiprinimo, dalyvavome strateginėse sesijose, organizavome diskusijas. Rudenį vykusiose viešosiose konsultacijose su skirtingų sričių Šiaulių regiono lyderiais išryškėjo bendra pozicija, jog pagrindinė užduotis Šiaulių valstybinei kolegijai – tai  regionui svarbių studijų ir taikomųjų tyrimų krypčių stiprinimas bei plėtra.  </a:t>
              </a:r>
              <a:endParaRPr lang="en-LT" sz="2000" dirty="0">
                <a:solidFill>
                  <a:srgbClr val="FFFFFF"/>
                </a:solidFill>
                <a:latin typeface="Calibri" panose="020F0502020204030204" pitchFamily="34" charset="0"/>
                <a:cs typeface="Calibri" panose="020F0502020204030204" pitchFamily="34" charset="0"/>
              </a:endParaRPr>
            </a:p>
            <a:p>
              <a:pPr indent="450215" algn="just">
                <a:lnSpc>
                  <a:spcPct val="115000"/>
                </a:lnSpc>
              </a:pPr>
              <a:r>
                <a:rPr lang="lt-LT" sz="2000" dirty="0">
                  <a:solidFill>
                    <a:srgbClr val="FFFFFF"/>
                  </a:solidFill>
                  <a:latin typeface="Calibri" panose="020F0502020204030204" pitchFamily="34" charset="0"/>
                  <a:cs typeface="Calibri" panose="020F0502020204030204" pitchFamily="34" charset="0"/>
                </a:rPr>
                <a:t>Pradėdami 2024-uosius, ir toliau siekiame vykdyti mokslu grįstas studijas, </a:t>
              </a:r>
              <a:r>
                <a:rPr lang="lt-LT" sz="2000" dirty="0" err="1">
                  <a:solidFill>
                    <a:srgbClr val="FFFFFF"/>
                  </a:solidFill>
                  <a:latin typeface="Calibri" panose="020F0502020204030204" pitchFamily="34" charset="0"/>
                  <a:cs typeface="Calibri" panose="020F0502020204030204" pitchFamily="34" charset="0"/>
                </a:rPr>
                <a:t>daugiakryptes</a:t>
              </a:r>
              <a:r>
                <a:rPr lang="lt-LT" sz="2000" dirty="0">
                  <a:solidFill>
                    <a:srgbClr val="FFFFFF"/>
                  </a:solidFill>
                  <a:latin typeface="Calibri" panose="020F0502020204030204" pitchFamily="34" charset="0"/>
                  <a:cs typeface="Calibri" panose="020F0502020204030204" pitchFamily="34" charset="0"/>
                </a:rPr>
                <a:t> į praktinę veiklą orientuotas programas. Džiaugiamės, kad sustiprėjusi Kolegija naujus metus pradeda su oficialų pripažinimą bei Europos Komisijos finansavimą gavusiu Europos universitetu </a:t>
              </a:r>
              <a:r>
                <a:rPr lang="en-LT" sz="2000" dirty="0">
                  <a:solidFill>
                    <a:srgbClr val="FFFFFF"/>
                  </a:solidFill>
                  <a:latin typeface="Calibri" panose="020F0502020204030204" pitchFamily="34" charset="0"/>
                  <a:cs typeface="Calibri" panose="020F0502020204030204" pitchFamily="34" charset="0"/>
                </a:rPr>
                <a:t>„</a:t>
              </a:r>
              <a:r>
                <a:rPr lang="lt-LT" sz="2000" dirty="0" err="1">
                  <a:solidFill>
                    <a:srgbClr val="FFFFFF"/>
                  </a:solidFill>
                  <a:latin typeface="Calibri" panose="020F0502020204030204" pitchFamily="34" charset="0"/>
                  <a:cs typeface="Calibri" panose="020F0502020204030204" pitchFamily="34" charset="0"/>
                </a:rPr>
                <a:t>NEOLAiA</a:t>
              </a:r>
              <a:r>
                <a:rPr lang="lt-LT" sz="2000" dirty="0">
                  <a:solidFill>
                    <a:srgbClr val="FFFFFF"/>
                  </a:solidFill>
                  <a:latin typeface="Calibri" panose="020F0502020204030204" pitchFamily="34" charset="0"/>
                  <a:cs typeface="Calibri" panose="020F0502020204030204" pitchFamily="34" charset="0"/>
                </a:rPr>
                <a:t>‟.  </a:t>
              </a:r>
              <a:endParaRPr lang="en-LT" sz="2000" dirty="0">
                <a:solidFill>
                  <a:srgbClr val="FFFFFF"/>
                </a:solidFill>
                <a:latin typeface="Calibri" panose="020F0502020204030204" pitchFamily="34" charset="0"/>
                <a:cs typeface="Calibri" panose="020F0502020204030204" pitchFamily="34" charset="0"/>
              </a:endParaRPr>
            </a:p>
            <a:p>
              <a:pPr indent="450215" algn="just">
                <a:lnSpc>
                  <a:spcPct val="115000"/>
                </a:lnSpc>
              </a:pPr>
              <a:r>
                <a:rPr lang="lt-LT" sz="2000" dirty="0">
                  <a:solidFill>
                    <a:srgbClr val="FFFFFF"/>
                  </a:solidFill>
                  <a:latin typeface="Calibri" panose="020F0502020204030204" pitchFamily="34" charset="0"/>
                  <a:cs typeface="Calibri" panose="020F0502020204030204" pitchFamily="34" charset="0"/>
                </a:rPr>
                <a:t> </a:t>
              </a:r>
            </a:p>
            <a:p>
              <a:pPr indent="450215" algn="just">
                <a:lnSpc>
                  <a:spcPct val="115000"/>
                </a:lnSpc>
              </a:pPr>
              <a:r>
                <a:rPr lang="lt-LT" sz="2400" dirty="0">
                  <a:solidFill>
                    <a:srgbClr val="FFFFFF"/>
                  </a:solidFill>
                  <a:latin typeface="Calibri" panose="020F0502020204030204" pitchFamily="34" charset="0"/>
                  <a:cs typeface="Calibri" panose="020F0502020204030204" pitchFamily="34" charset="0"/>
                </a:rPr>
                <a:t>Kuriame SAVARANKIŠKĄ sėkmės istoriją: apie kolegas ir KOLEGIJĄ, Šiauliuose telkiančią stiprią bendruomenę ir auginančią patirtis. </a:t>
              </a:r>
            </a:p>
            <a:p>
              <a:pPr indent="450215" algn="just">
                <a:lnSpc>
                  <a:spcPct val="115000"/>
                </a:lnSpc>
              </a:pPr>
              <a:endParaRPr lang="lt-LT" sz="2000" dirty="0">
                <a:solidFill>
                  <a:srgbClr val="FFFFFF"/>
                </a:solidFill>
                <a:latin typeface="Calibri" panose="020F0502020204030204" pitchFamily="34" charset="0"/>
                <a:cs typeface="Calibri" panose="020F0502020204030204" pitchFamily="34" charset="0"/>
              </a:endParaRPr>
            </a:p>
            <a:p>
              <a:pPr indent="450215" algn="r">
                <a:lnSpc>
                  <a:spcPct val="115000"/>
                </a:lnSpc>
              </a:pPr>
              <a:r>
                <a:rPr lang="lt-LT" sz="2000" dirty="0">
                  <a:solidFill>
                    <a:srgbClr val="FFFFFF"/>
                  </a:solidFill>
                  <a:latin typeface="Calibri" panose="020F0502020204030204" pitchFamily="34" charset="0"/>
                  <a:cs typeface="Calibri" panose="020F0502020204030204" pitchFamily="34" charset="0"/>
                </a:rPr>
                <a:t>dr. Lina Tamutienė</a:t>
              </a:r>
              <a:endParaRPr lang="en-US" sz="2200" dirty="0">
                <a:solidFill>
                  <a:srgbClr val="FFFFFF"/>
                </a:solidFill>
                <a:latin typeface="Calibri" panose="020F0502020204030204" pitchFamily="34" charset="0"/>
                <a:cs typeface="Calibri" panose="020F0502020204030204" pitchFamily="34" charset="0"/>
              </a:endParaRPr>
            </a:p>
          </p:txBody>
        </p:sp>
      </p:grpSp>
      <p:pic>
        <p:nvPicPr>
          <p:cNvPr id="4" name="Picture 3">
            <a:extLst>
              <a:ext uri="{FF2B5EF4-FFF2-40B4-BE49-F238E27FC236}">
                <a16:creationId xmlns:a16="http://schemas.microsoft.com/office/drawing/2014/main" id="{9467FEA7-C93E-D639-D2C8-99D86671253F}"/>
              </a:ext>
            </a:extLst>
          </p:cNvPr>
          <p:cNvPicPr>
            <a:picLocks noChangeAspect="1"/>
          </p:cNvPicPr>
          <p:nvPr/>
        </p:nvPicPr>
        <p:blipFill>
          <a:blip r:embed="rId4"/>
          <a:stretch>
            <a:fillRect/>
          </a:stretch>
        </p:blipFill>
        <p:spPr>
          <a:xfrm>
            <a:off x="304800" y="288238"/>
            <a:ext cx="4346299" cy="154599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1356E"/>
        </a:solidFill>
        <a:effectLst/>
      </p:bgPr>
    </p:bg>
    <p:spTree>
      <p:nvGrpSpPr>
        <p:cNvPr id="1" name=""/>
        <p:cNvGrpSpPr/>
        <p:nvPr/>
      </p:nvGrpSpPr>
      <p:grpSpPr>
        <a:xfrm>
          <a:off x="0" y="0"/>
          <a:ext cx="0" cy="0"/>
          <a:chOff x="0" y="0"/>
          <a:chExt cx="0" cy="0"/>
        </a:xfrm>
      </p:grpSpPr>
      <p:sp>
        <p:nvSpPr>
          <p:cNvPr id="2" name="Freeform 2"/>
          <p:cNvSpPr/>
          <p:nvPr/>
        </p:nvSpPr>
        <p:spPr>
          <a:xfrm rot="-10800000">
            <a:off x="0" y="-9163"/>
            <a:ext cx="18288000" cy="10972800"/>
          </a:xfrm>
          <a:custGeom>
            <a:avLst/>
            <a:gdLst/>
            <a:ahLst/>
            <a:cxnLst/>
            <a:rect l="l" t="t" r="r" b="b"/>
            <a:pathLst>
              <a:path w="18288000" h="10972800">
                <a:moveTo>
                  <a:pt x="0" y="0"/>
                </a:moveTo>
                <a:lnTo>
                  <a:pt x="18288000" y="0"/>
                </a:lnTo>
                <a:lnTo>
                  <a:pt x="18288000" y="10972800"/>
                </a:lnTo>
                <a:lnTo>
                  <a:pt x="0" y="10972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AutoShape 3"/>
          <p:cNvSpPr/>
          <p:nvPr/>
        </p:nvSpPr>
        <p:spPr>
          <a:xfrm rot="2482">
            <a:off x="1028698" y="8415338"/>
            <a:ext cx="13189529" cy="0"/>
          </a:xfrm>
          <a:prstGeom prst="line">
            <a:avLst/>
          </a:prstGeom>
          <a:ln w="19050" cap="rnd">
            <a:solidFill>
              <a:srgbClr val="FFFFFF"/>
            </a:solidFill>
            <a:prstDash val="solid"/>
            <a:headEnd type="none" w="sm" len="sm"/>
            <a:tailEnd type="none" w="sm" len="sm"/>
          </a:ln>
        </p:spPr>
      </p:sp>
      <p:grpSp>
        <p:nvGrpSpPr>
          <p:cNvPr id="4" name="Group 4"/>
          <p:cNvGrpSpPr/>
          <p:nvPr/>
        </p:nvGrpSpPr>
        <p:grpSpPr>
          <a:xfrm>
            <a:off x="5317258" y="8248650"/>
            <a:ext cx="323850" cy="323850"/>
            <a:chOff x="0" y="0"/>
            <a:chExt cx="6350000" cy="6350000"/>
          </a:xfrm>
        </p:grpSpPr>
        <p:sp>
          <p:nvSpPr>
            <p:cNvPr id="5" name="Freeform 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FFFF"/>
            </a:solidFill>
          </p:spPr>
        </p:sp>
      </p:grpSp>
      <p:grpSp>
        <p:nvGrpSpPr>
          <p:cNvPr id="6" name="Group 6"/>
          <p:cNvGrpSpPr/>
          <p:nvPr/>
        </p:nvGrpSpPr>
        <p:grpSpPr>
          <a:xfrm>
            <a:off x="990600" y="8248650"/>
            <a:ext cx="323850" cy="323850"/>
            <a:chOff x="0" y="0"/>
            <a:chExt cx="6350000" cy="6350000"/>
          </a:xfrm>
        </p:grpSpPr>
        <p:sp>
          <p:nvSpPr>
            <p:cNvPr id="7" name="Freeform 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FFFF"/>
            </a:solidFill>
          </p:spPr>
        </p:sp>
      </p:grpSp>
      <p:grpSp>
        <p:nvGrpSpPr>
          <p:cNvPr id="8" name="Group 8"/>
          <p:cNvGrpSpPr/>
          <p:nvPr/>
        </p:nvGrpSpPr>
        <p:grpSpPr>
          <a:xfrm>
            <a:off x="9605817" y="8248650"/>
            <a:ext cx="323850" cy="323850"/>
            <a:chOff x="0" y="0"/>
            <a:chExt cx="6350000" cy="6350000"/>
          </a:xfrm>
        </p:grpSpPr>
        <p:sp>
          <p:nvSpPr>
            <p:cNvPr id="9" name="Freeform 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FFFF"/>
            </a:solidFill>
          </p:spPr>
        </p:sp>
      </p:grpSp>
      <p:grpSp>
        <p:nvGrpSpPr>
          <p:cNvPr id="10" name="Group 10"/>
          <p:cNvGrpSpPr/>
          <p:nvPr/>
        </p:nvGrpSpPr>
        <p:grpSpPr>
          <a:xfrm>
            <a:off x="13925550" y="8248650"/>
            <a:ext cx="323850" cy="323850"/>
            <a:chOff x="0" y="0"/>
            <a:chExt cx="6350000" cy="6350000"/>
          </a:xfrm>
        </p:grpSpPr>
        <p:sp>
          <p:nvSpPr>
            <p:cNvPr id="11" name="Freeform 11"/>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FFFF"/>
            </a:solidFill>
          </p:spPr>
        </p:sp>
      </p:grpSp>
      <p:sp>
        <p:nvSpPr>
          <p:cNvPr id="12" name="TextBox 12"/>
          <p:cNvSpPr txBox="1"/>
          <p:nvPr/>
        </p:nvSpPr>
        <p:spPr>
          <a:xfrm>
            <a:off x="1028700" y="2847837"/>
            <a:ext cx="12230100" cy="1242904"/>
          </a:xfrm>
          <a:prstGeom prst="rect">
            <a:avLst/>
          </a:prstGeom>
        </p:spPr>
        <p:txBody>
          <a:bodyPr wrap="square" lIns="0" tIns="0" rIns="0" bIns="0" rtlCol="0" anchor="t">
            <a:spAutoFit/>
          </a:bodyPr>
          <a:lstStyle/>
          <a:p>
            <a:pPr>
              <a:lnSpc>
                <a:spcPts val="10559"/>
              </a:lnSpc>
            </a:pPr>
            <a:r>
              <a:rPr lang="en-US" sz="6600" dirty="0" err="1">
                <a:solidFill>
                  <a:srgbClr val="FFFFFF"/>
                </a:solidFill>
                <a:latin typeface="Calibri" panose="020F0502020204030204" pitchFamily="34" charset="0"/>
                <a:cs typeface="Calibri" panose="020F0502020204030204" pitchFamily="34" charset="0"/>
              </a:rPr>
              <a:t>Reikšmingiausi</a:t>
            </a:r>
            <a:r>
              <a:rPr lang="en-US" sz="6600" dirty="0">
                <a:solidFill>
                  <a:srgbClr val="FFFFFF"/>
                </a:solidFill>
                <a:latin typeface="Calibri" panose="020F0502020204030204" pitchFamily="34" charset="0"/>
                <a:cs typeface="Calibri" panose="020F0502020204030204" pitchFamily="34" charset="0"/>
              </a:rPr>
              <a:t> </a:t>
            </a:r>
            <a:r>
              <a:rPr lang="en-US" sz="6600" dirty="0" err="1">
                <a:solidFill>
                  <a:srgbClr val="FFFFFF"/>
                </a:solidFill>
                <a:latin typeface="Calibri" panose="020F0502020204030204" pitchFamily="34" charset="0"/>
                <a:cs typeface="Calibri" panose="020F0502020204030204" pitchFamily="34" charset="0"/>
              </a:rPr>
              <a:t>pasiekimai</a:t>
            </a:r>
            <a:endParaRPr lang="en-US" sz="6600" dirty="0">
              <a:solidFill>
                <a:srgbClr val="FFFFFF"/>
              </a:solidFill>
              <a:latin typeface="Calibri" panose="020F0502020204030204" pitchFamily="34" charset="0"/>
              <a:cs typeface="Calibri" panose="020F0502020204030204" pitchFamily="34" charset="0"/>
            </a:endParaRPr>
          </a:p>
        </p:txBody>
      </p:sp>
      <p:grpSp>
        <p:nvGrpSpPr>
          <p:cNvPr id="13" name="Group 13"/>
          <p:cNvGrpSpPr/>
          <p:nvPr/>
        </p:nvGrpSpPr>
        <p:grpSpPr>
          <a:xfrm>
            <a:off x="1028700" y="5716912"/>
            <a:ext cx="3364925" cy="2098610"/>
            <a:chOff x="0" y="9525"/>
            <a:chExt cx="4486566" cy="2798147"/>
          </a:xfrm>
        </p:grpSpPr>
        <p:sp>
          <p:nvSpPr>
            <p:cNvPr id="14" name="TextBox 14"/>
            <p:cNvSpPr txBox="1"/>
            <p:nvPr/>
          </p:nvSpPr>
          <p:spPr>
            <a:xfrm>
              <a:off x="0" y="9525"/>
              <a:ext cx="4486566" cy="649751"/>
            </a:xfrm>
            <a:prstGeom prst="rect">
              <a:avLst/>
            </a:prstGeom>
          </p:spPr>
          <p:txBody>
            <a:bodyPr lIns="0" tIns="0" rIns="0" bIns="0" rtlCol="0" anchor="t">
              <a:spAutoFit/>
            </a:bodyPr>
            <a:lstStyle/>
            <a:p>
              <a:pPr marL="0" lvl="0" indent="0">
                <a:lnSpc>
                  <a:spcPts val="3840"/>
                </a:lnSpc>
                <a:spcBef>
                  <a:spcPct val="0"/>
                </a:spcBef>
              </a:pPr>
              <a:r>
                <a:rPr lang="en-US" sz="3200" dirty="0">
                  <a:solidFill>
                    <a:srgbClr val="FFFFFF"/>
                  </a:solidFill>
                  <a:latin typeface="TT Interphases"/>
                </a:rPr>
                <a:t>P1</a:t>
              </a:r>
            </a:p>
          </p:txBody>
        </p:sp>
        <p:sp>
          <p:nvSpPr>
            <p:cNvPr id="15" name="TextBox 15"/>
            <p:cNvSpPr txBox="1"/>
            <p:nvPr/>
          </p:nvSpPr>
          <p:spPr>
            <a:xfrm>
              <a:off x="0" y="853461"/>
              <a:ext cx="4486566" cy="1954211"/>
            </a:xfrm>
            <a:prstGeom prst="rect">
              <a:avLst/>
            </a:prstGeom>
          </p:spPr>
          <p:txBody>
            <a:bodyPr lIns="0" tIns="0" rIns="0" bIns="0" rtlCol="0" anchor="t">
              <a:spAutoFit/>
            </a:bodyPr>
            <a:lstStyle/>
            <a:p>
              <a:pPr>
                <a:lnSpc>
                  <a:spcPts val="2940"/>
                </a:lnSpc>
              </a:pPr>
              <a:r>
                <a:rPr lang="en-US" sz="2100" dirty="0" err="1">
                  <a:solidFill>
                    <a:srgbClr val="FFFFFF"/>
                  </a:solidFill>
                </a:rPr>
                <a:t>Aljansui</a:t>
              </a:r>
              <a:r>
                <a:rPr lang="en-US" sz="2100" dirty="0">
                  <a:solidFill>
                    <a:srgbClr val="FFFFFF"/>
                  </a:solidFill>
                </a:rPr>
                <a:t> „</a:t>
              </a:r>
              <a:r>
                <a:rPr lang="en-US" sz="2100" dirty="0" err="1">
                  <a:solidFill>
                    <a:srgbClr val="FFFFFF"/>
                  </a:solidFill>
                </a:rPr>
                <a:t>NEOLAiA</a:t>
              </a:r>
              <a:r>
                <a:rPr lang="en-US" sz="2100" dirty="0">
                  <a:solidFill>
                    <a:srgbClr val="FFFFFF"/>
                  </a:solidFill>
                </a:rPr>
                <a:t>‟, </a:t>
              </a:r>
              <a:r>
                <a:rPr lang="en-US" sz="2100" dirty="0" err="1">
                  <a:solidFill>
                    <a:srgbClr val="FFFFFF"/>
                  </a:solidFill>
                </a:rPr>
                <a:t>kuriam</a:t>
              </a:r>
              <a:r>
                <a:rPr lang="en-US" sz="2100" dirty="0">
                  <a:solidFill>
                    <a:srgbClr val="FFFFFF"/>
                  </a:solidFill>
                </a:rPr>
                <a:t> </a:t>
              </a:r>
              <a:r>
                <a:rPr lang="en-US" sz="2100" dirty="0" err="1">
                  <a:solidFill>
                    <a:srgbClr val="FFFFFF"/>
                  </a:solidFill>
                </a:rPr>
                <a:t>priklauso</a:t>
              </a:r>
              <a:r>
                <a:rPr lang="en-US" sz="2100" dirty="0">
                  <a:solidFill>
                    <a:srgbClr val="FFFFFF"/>
                  </a:solidFill>
                </a:rPr>
                <a:t> </a:t>
              </a:r>
              <a:r>
                <a:rPr lang="en-US" sz="2100" dirty="0" err="1">
                  <a:solidFill>
                    <a:srgbClr val="FFFFFF"/>
                  </a:solidFill>
                </a:rPr>
                <a:t>Kolegija</a:t>
              </a:r>
              <a:r>
                <a:rPr lang="en-US" sz="2100" dirty="0">
                  <a:solidFill>
                    <a:srgbClr val="FFFFFF"/>
                  </a:solidFill>
                </a:rPr>
                <a:t>, EK </a:t>
              </a:r>
              <a:r>
                <a:rPr lang="en-US" sz="2100" dirty="0" err="1">
                  <a:solidFill>
                    <a:srgbClr val="FFFFFF"/>
                  </a:solidFill>
                </a:rPr>
                <a:t>patvirtino</a:t>
              </a:r>
              <a:r>
                <a:rPr lang="en-US" sz="2100" dirty="0">
                  <a:solidFill>
                    <a:srgbClr val="FFFFFF"/>
                  </a:solidFill>
                </a:rPr>
                <a:t> Europos </a:t>
              </a:r>
              <a:r>
                <a:rPr lang="en-US" sz="2100" dirty="0" err="1">
                  <a:solidFill>
                    <a:srgbClr val="FFFFFF"/>
                  </a:solidFill>
                </a:rPr>
                <a:t>universiteto</a:t>
              </a:r>
              <a:r>
                <a:rPr lang="en-US" sz="2100" dirty="0">
                  <a:solidFill>
                    <a:srgbClr val="FFFFFF"/>
                  </a:solidFill>
                </a:rPr>
                <a:t> </a:t>
              </a:r>
              <a:r>
                <a:rPr lang="en-US" sz="2100" dirty="0" err="1">
                  <a:solidFill>
                    <a:srgbClr val="FFFFFF"/>
                  </a:solidFill>
                </a:rPr>
                <a:t>statusą</a:t>
              </a:r>
              <a:r>
                <a:rPr lang="en-US" sz="2100" dirty="0">
                  <a:solidFill>
                    <a:srgbClr val="FFFFFF"/>
                  </a:solidFill>
                </a:rPr>
                <a:t> </a:t>
              </a:r>
              <a:r>
                <a:rPr lang="en-US" sz="2100" dirty="0" err="1">
                  <a:solidFill>
                    <a:srgbClr val="FFFFFF"/>
                  </a:solidFill>
                </a:rPr>
                <a:t>ir</a:t>
              </a:r>
              <a:r>
                <a:rPr lang="en-US" sz="2100" dirty="0">
                  <a:solidFill>
                    <a:srgbClr val="FFFFFF"/>
                  </a:solidFill>
                </a:rPr>
                <a:t> </a:t>
              </a:r>
              <a:r>
                <a:rPr lang="en-US" sz="2100" dirty="0" err="1">
                  <a:solidFill>
                    <a:srgbClr val="FFFFFF"/>
                  </a:solidFill>
                </a:rPr>
                <a:t>finansavimą</a:t>
              </a:r>
              <a:endParaRPr lang="en-US" sz="2100" dirty="0">
                <a:solidFill>
                  <a:srgbClr val="FFFFFF"/>
                </a:solidFill>
              </a:endParaRPr>
            </a:p>
          </p:txBody>
        </p:sp>
      </p:grpSp>
      <p:grpSp>
        <p:nvGrpSpPr>
          <p:cNvPr id="16" name="Group 16"/>
          <p:cNvGrpSpPr/>
          <p:nvPr/>
        </p:nvGrpSpPr>
        <p:grpSpPr>
          <a:xfrm>
            <a:off x="5317258" y="5716912"/>
            <a:ext cx="3364925" cy="1726713"/>
            <a:chOff x="0" y="9525"/>
            <a:chExt cx="4486566" cy="2302284"/>
          </a:xfrm>
        </p:grpSpPr>
        <p:sp>
          <p:nvSpPr>
            <p:cNvPr id="17" name="TextBox 17"/>
            <p:cNvSpPr txBox="1"/>
            <p:nvPr/>
          </p:nvSpPr>
          <p:spPr>
            <a:xfrm>
              <a:off x="0" y="9525"/>
              <a:ext cx="4486566" cy="649751"/>
            </a:xfrm>
            <a:prstGeom prst="rect">
              <a:avLst/>
            </a:prstGeom>
          </p:spPr>
          <p:txBody>
            <a:bodyPr lIns="0" tIns="0" rIns="0" bIns="0" rtlCol="0" anchor="t">
              <a:spAutoFit/>
            </a:bodyPr>
            <a:lstStyle/>
            <a:p>
              <a:pPr marL="0" lvl="0" indent="0">
                <a:lnSpc>
                  <a:spcPts val="3840"/>
                </a:lnSpc>
                <a:spcBef>
                  <a:spcPct val="0"/>
                </a:spcBef>
              </a:pPr>
              <a:r>
                <a:rPr lang="en-US" sz="3200" dirty="0">
                  <a:solidFill>
                    <a:srgbClr val="FFFFFF"/>
                  </a:solidFill>
                  <a:latin typeface="TT Interphases"/>
                </a:rPr>
                <a:t>P2</a:t>
              </a:r>
            </a:p>
          </p:txBody>
        </p:sp>
        <p:sp>
          <p:nvSpPr>
            <p:cNvPr id="18" name="TextBox 18"/>
            <p:cNvSpPr txBox="1"/>
            <p:nvPr/>
          </p:nvSpPr>
          <p:spPr>
            <a:xfrm>
              <a:off x="0" y="853461"/>
              <a:ext cx="4486566" cy="1458348"/>
            </a:xfrm>
            <a:prstGeom prst="rect">
              <a:avLst/>
            </a:prstGeom>
          </p:spPr>
          <p:txBody>
            <a:bodyPr lIns="0" tIns="0" rIns="0" bIns="0" rtlCol="0" anchor="t">
              <a:spAutoFit/>
            </a:bodyPr>
            <a:lstStyle/>
            <a:p>
              <a:pPr>
                <a:lnSpc>
                  <a:spcPts val="2940"/>
                </a:lnSpc>
              </a:pPr>
              <a:r>
                <a:rPr lang="en-US" sz="2100" dirty="0" err="1">
                  <a:solidFill>
                    <a:srgbClr val="FFFFFF"/>
                  </a:solidFill>
                </a:rPr>
                <a:t>Sustiprinta</a:t>
              </a:r>
              <a:r>
                <a:rPr lang="en-US" sz="2100" dirty="0">
                  <a:solidFill>
                    <a:srgbClr val="FFFFFF"/>
                  </a:solidFill>
                </a:rPr>
                <a:t> </a:t>
              </a:r>
              <a:r>
                <a:rPr lang="en-US" sz="2100" dirty="0" err="1">
                  <a:solidFill>
                    <a:srgbClr val="FFFFFF"/>
                  </a:solidFill>
                </a:rPr>
                <a:t>Kolegijos</a:t>
              </a:r>
              <a:r>
                <a:rPr lang="en-US" sz="2100" dirty="0">
                  <a:solidFill>
                    <a:srgbClr val="FFFFFF"/>
                  </a:solidFill>
                </a:rPr>
                <a:t> </a:t>
              </a:r>
              <a:r>
                <a:rPr lang="en-US" sz="2100" dirty="0" err="1">
                  <a:solidFill>
                    <a:srgbClr val="FFFFFF"/>
                  </a:solidFill>
                </a:rPr>
                <a:t>regioninė</a:t>
              </a:r>
              <a:r>
                <a:rPr lang="en-US" sz="2100" dirty="0">
                  <a:solidFill>
                    <a:srgbClr val="FFFFFF"/>
                  </a:solidFill>
                </a:rPr>
                <a:t> </a:t>
              </a:r>
              <a:r>
                <a:rPr lang="en-US" sz="2100" dirty="0" err="1">
                  <a:solidFill>
                    <a:srgbClr val="FFFFFF"/>
                  </a:solidFill>
                </a:rPr>
                <a:t>pozicija</a:t>
              </a:r>
              <a:r>
                <a:rPr lang="en-US" sz="2100" dirty="0">
                  <a:solidFill>
                    <a:srgbClr val="FFFFFF"/>
                  </a:solidFill>
                </a:rPr>
                <a:t> (</a:t>
              </a:r>
              <a:r>
                <a:rPr lang="en-US" sz="2100" dirty="0" err="1">
                  <a:solidFill>
                    <a:srgbClr val="FFFFFF"/>
                  </a:solidFill>
                </a:rPr>
                <a:t>Šiaulių</a:t>
              </a:r>
              <a:r>
                <a:rPr lang="en-US" sz="2100" dirty="0">
                  <a:solidFill>
                    <a:srgbClr val="FFFFFF"/>
                  </a:solidFill>
                </a:rPr>
                <a:t> </a:t>
              </a:r>
              <a:r>
                <a:rPr lang="en-US" sz="2100" dirty="0" err="1">
                  <a:solidFill>
                    <a:srgbClr val="FFFFFF"/>
                  </a:solidFill>
                </a:rPr>
                <a:t>ir</a:t>
              </a:r>
              <a:r>
                <a:rPr lang="en-US" sz="2100" dirty="0">
                  <a:solidFill>
                    <a:srgbClr val="FFFFFF"/>
                  </a:solidFill>
                </a:rPr>
                <a:t> </a:t>
              </a:r>
              <a:r>
                <a:rPr lang="en-US" sz="2100" dirty="0" err="1">
                  <a:solidFill>
                    <a:srgbClr val="FFFFFF"/>
                  </a:solidFill>
                </a:rPr>
                <a:t>Šiaurės</a:t>
              </a:r>
              <a:r>
                <a:rPr lang="en-US" sz="2100" dirty="0">
                  <a:solidFill>
                    <a:srgbClr val="FFFFFF"/>
                  </a:solidFill>
                </a:rPr>
                <a:t> </a:t>
              </a:r>
              <a:r>
                <a:rPr lang="en-US" sz="2100" dirty="0" err="1">
                  <a:solidFill>
                    <a:srgbClr val="FFFFFF"/>
                  </a:solidFill>
                </a:rPr>
                <a:t>Lietuvos</a:t>
              </a:r>
              <a:r>
                <a:rPr lang="en-US" sz="2100" dirty="0">
                  <a:solidFill>
                    <a:srgbClr val="FFFFFF"/>
                  </a:solidFill>
                </a:rPr>
                <a:t> </a:t>
              </a:r>
              <a:r>
                <a:rPr lang="en-US" sz="2100" dirty="0" err="1">
                  <a:solidFill>
                    <a:srgbClr val="FFFFFF"/>
                  </a:solidFill>
                </a:rPr>
                <a:t>regionas</a:t>
              </a:r>
              <a:r>
                <a:rPr lang="en-US" sz="2100" dirty="0">
                  <a:solidFill>
                    <a:srgbClr val="FFFFFF"/>
                  </a:solidFill>
                </a:rPr>
                <a:t>)</a:t>
              </a:r>
            </a:p>
          </p:txBody>
        </p:sp>
      </p:grpSp>
      <p:grpSp>
        <p:nvGrpSpPr>
          <p:cNvPr id="19" name="Group 19"/>
          <p:cNvGrpSpPr/>
          <p:nvPr/>
        </p:nvGrpSpPr>
        <p:grpSpPr>
          <a:xfrm>
            <a:off x="9605817" y="5716912"/>
            <a:ext cx="3364925" cy="1348404"/>
            <a:chOff x="0" y="9525"/>
            <a:chExt cx="4486566" cy="1797872"/>
          </a:xfrm>
        </p:grpSpPr>
        <p:sp>
          <p:nvSpPr>
            <p:cNvPr id="20" name="TextBox 20"/>
            <p:cNvSpPr txBox="1"/>
            <p:nvPr/>
          </p:nvSpPr>
          <p:spPr>
            <a:xfrm>
              <a:off x="0" y="9525"/>
              <a:ext cx="4486566" cy="649751"/>
            </a:xfrm>
            <a:prstGeom prst="rect">
              <a:avLst/>
            </a:prstGeom>
          </p:spPr>
          <p:txBody>
            <a:bodyPr lIns="0" tIns="0" rIns="0" bIns="0" rtlCol="0" anchor="t">
              <a:spAutoFit/>
            </a:bodyPr>
            <a:lstStyle/>
            <a:p>
              <a:pPr marL="0" lvl="0" indent="0">
                <a:lnSpc>
                  <a:spcPts val="3840"/>
                </a:lnSpc>
                <a:spcBef>
                  <a:spcPct val="0"/>
                </a:spcBef>
              </a:pPr>
              <a:r>
                <a:rPr lang="en-US" sz="3200" dirty="0">
                  <a:solidFill>
                    <a:srgbClr val="FFFFFF"/>
                  </a:solidFill>
                  <a:latin typeface="TT Interphases"/>
                </a:rPr>
                <a:t>P3</a:t>
              </a:r>
            </a:p>
          </p:txBody>
        </p:sp>
        <p:sp>
          <p:nvSpPr>
            <p:cNvPr id="21" name="TextBox 21"/>
            <p:cNvSpPr txBox="1"/>
            <p:nvPr/>
          </p:nvSpPr>
          <p:spPr>
            <a:xfrm>
              <a:off x="0" y="853461"/>
              <a:ext cx="4486566" cy="953936"/>
            </a:xfrm>
            <a:prstGeom prst="rect">
              <a:avLst/>
            </a:prstGeom>
          </p:spPr>
          <p:txBody>
            <a:bodyPr lIns="0" tIns="0" rIns="0" bIns="0" rtlCol="0" anchor="t">
              <a:spAutoFit/>
            </a:bodyPr>
            <a:lstStyle/>
            <a:p>
              <a:pPr>
                <a:lnSpc>
                  <a:spcPts val="2940"/>
                </a:lnSpc>
              </a:pPr>
              <a:r>
                <a:rPr lang="en-US" sz="2100" dirty="0" err="1">
                  <a:solidFill>
                    <a:srgbClr val="FFFFFF"/>
                  </a:solidFill>
                  <a:latin typeface="Calibri" panose="020F0502020204030204" pitchFamily="34" charset="0"/>
                  <a:cs typeface="Calibri" panose="020F0502020204030204" pitchFamily="34" charset="0"/>
                </a:rPr>
                <a:t>Trečdaliu</a:t>
              </a:r>
              <a:r>
                <a:rPr lang="en-US" sz="2100" dirty="0">
                  <a:solidFill>
                    <a:srgbClr val="FFFFFF"/>
                  </a:solidFill>
                  <a:latin typeface="Calibri" panose="020F0502020204030204" pitchFamily="34" charset="0"/>
                  <a:cs typeface="Calibri" panose="020F0502020204030204" pitchFamily="34" charset="0"/>
                </a:rPr>
                <a:t> </a:t>
              </a:r>
              <a:r>
                <a:rPr lang="en-US" sz="2100" dirty="0" err="1">
                  <a:solidFill>
                    <a:srgbClr val="FFFFFF"/>
                  </a:solidFill>
                  <a:latin typeface="Calibri" panose="020F0502020204030204" pitchFamily="34" charset="0"/>
                  <a:cs typeface="Calibri" panose="020F0502020204030204" pitchFamily="34" charset="0"/>
                </a:rPr>
                <a:t>didesnis</a:t>
              </a:r>
              <a:r>
                <a:rPr lang="en-US" sz="2100" dirty="0">
                  <a:solidFill>
                    <a:srgbClr val="FFFFFF"/>
                  </a:solidFill>
                  <a:latin typeface="Calibri" panose="020F0502020204030204" pitchFamily="34" charset="0"/>
                  <a:cs typeface="Calibri" panose="020F0502020204030204" pitchFamily="34" charset="0"/>
                </a:rPr>
                <a:t> </a:t>
              </a:r>
              <a:r>
                <a:rPr lang="en-US" sz="2100" dirty="0" err="1">
                  <a:solidFill>
                    <a:srgbClr val="FFFFFF"/>
                  </a:solidFill>
                  <a:latin typeface="Calibri" panose="020F0502020204030204" pitchFamily="34" charset="0"/>
                  <a:cs typeface="Calibri" panose="020F0502020204030204" pitchFamily="34" charset="0"/>
                </a:rPr>
                <a:t>Kolegijos</a:t>
              </a:r>
              <a:r>
                <a:rPr lang="en-US" sz="2100" dirty="0">
                  <a:solidFill>
                    <a:srgbClr val="FFFFFF"/>
                  </a:solidFill>
                  <a:latin typeface="Calibri" panose="020F0502020204030204" pitchFamily="34" charset="0"/>
                  <a:cs typeface="Calibri" panose="020F0502020204030204" pitchFamily="34" charset="0"/>
                </a:rPr>
                <a:t> </a:t>
              </a:r>
              <a:r>
                <a:rPr lang="en-US" sz="2100" dirty="0" err="1">
                  <a:solidFill>
                    <a:srgbClr val="FFFFFF"/>
                  </a:solidFill>
                  <a:latin typeface="Calibri" panose="020F0502020204030204" pitchFamily="34" charset="0"/>
                  <a:cs typeface="Calibri" panose="020F0502020204030204" pitchFamily="34" charset="0"/>
                </a:rPr>
                <a:t>biudžetas</a:t>
              </a:r>
              <a:endParaRPr lang="en-US" sz="2100" dirty="0">
                <a:solidFill>
                  <a:srgbClr val="FFFFFF"/>
                </a:solidFill>
                <a:latin typeface="Calibri" panose="020F0502020204030204" pitchFamily="34" charset="0"/>
                <a:cs typeface="Calibri" panose="020F0502020204030204" pitchFamily="34" charset="0"/>
              </a:endParaRPr>
            </a:p>
          </p:txBody>
        </p:sp>
      </p:grpSp>
      <p:grpSp>
        <p:nvGrpSpPr>
          <p:cNvPr id="22" name="Group 22"/>
          <p:cNvGrpSpPr/>
          <p:nvPr/>
        </p:nvGrpSpPr>
        <p:grpSpPr>
          <a:xfrm>
            <a:off x="13894375" y="5716912"/>
            <a:ext cx="3364925" cy="1720301"/>
            <a:chOff x="0" y="9525"/>
            <a:chExt cx="4486566" cy="2293735"/>
          </a:xfrm>
        </p:grpSpPr>
        <p:sp>
          <p:nvSpPr>
            <p:cNvPr id="23" name="TextBox 23"/>
            <p:cNvSpPr txBox="1"/>
            <p:nvPr/>
          </p:nvSpPr>
          <p:spPr>
            <a:xfrm>
              <a:off x="0" y="9525"/>
              <a:ext cx="4486566" cy="649751"/>
            </a:xfrm>
            <a:prstGeom prst="rect">
              <a:avLst/>
            </a:prstGeom>
          </p:spPr>
          <p:txBody>
            <a:bodyPr lIns="0" tIns="0" rIns="0" bIns="0" rtlCol="0" anchor="t">
              <a:spAutoFit/>
            </a:bodyPr>
            <a:lstStyle/>
            <a:p>
              <a:pPr marL="0" lvl="0" indent="0">
                <a:lnSpc>
                  <a:spcPts val="3840"/>
                </a:lnSpc>
                <a:spcBef>
                  <a:spcPct val="0"/>
                </a:spcBef>
              </a:pPr>
              <a:r>
                <a:rPr lang="en-US" sz="3200" dirty="0">
                  <a:solidFill>
                    <a:srgbClr val="FFFFFF"/>
                  </a:solidFill>
                  <a:latin typeface="TT Interphases"/>
                </a:rPr>
                <a:t>P4</a:t>
              </a:r>
            </a:p>
          </p:txBody>
        </p:sp>
        <p:sp>
          <p:nvSpPr>
            <p:cNvPr id="24" name="TextBox 24"/>
            <p:cNvSpPr txBox="1"/>
            <p:nvPr/>
          </p:nvSpPr>
          <p:spPr>
            <a:xfrm>
              <a:off x="0" y="853461"/>
              <a:ext cx="4486566" cy="1449799"/>
            </a:xfrm>
            <a:prstGeom prst="rect">
              <a:avLst/>
            </a:prstGeom>
          </p:spPr>
          <p:txBody>
            <a:bodyPr lIns="0" tIns="0" rIns="0" bIns="0" rtlCol="0" anchor="t">
              <a:spAutoFit/>
            </a:bodyPr>
            <a:lstStyle/>
            <a:p>
              <a:pPr>
                <a:lnSpc>
                  <a:spcPts val="2940"/>
                </a:lnSpc>
              </a:pPr>
              <a:r>
                <a:rPr lang="en-US" sz="2100" dirty="0" err="1">
                  <a:solidFill>
                    <a:srgbClr val="FFFFFF"/>
                  </a:solidFill>
                  <a:latin typeface="Calibri" panose="020F0502020204030204" pitchFamily="34" charset="0"/>
                  <a:cs typeface="Calibri" panose="020F0502020204030204" pitchFamily="34" charset="0"/>
                </a:rPr>
                <a:t>Įstojusiųjų</a:t>
              </a:r>
              <a:r>
                <a:rPr lang="en-US" sz="2100" dirty="0">
                  <a:solidFill>
                    <a:srgbClr val="FFFFFF"/>
                  </a:solidFill>
                  <a:latin typeface="Calibri" panose="020F0502020204030204" pitchFamily="34" charset="0"/>
                  <a:cs typeface="Calibri" panose="020F0502020204030204" pitchFamily="34" charset="0"/>
                </a:rPr>
                <a:t> </a:t>
              </a:r>
              <a:r>
                <a:rPr lang="en-US" sz="2100" dirty="0" err="1">
                  <a:solidFill>
                    <a:srgbClr val="FFFFFF"/>
                  </a:solidFill>
                  <a:latin typeface="Calibri" panose="020F0502020204030204" pitchFamily="34" charset="0"/>
                  <a:cs typeface="Calibri" panose="020F0502020204030204" pitchFamily="34" charset="0"/>
                </a:rPr>
                <a:t>į</a:t>
              </a:r>
              <a:r>
                <a:rPr lang="en-US" sz="2100" dirty="0">
                  <a:solidFill>
                    <a:srgbClr val="FFFFFF"/>
                  </a:solidFill>
                  <a:latin typeface="Calibri" panose="020F0502020204030204" pitchFamily="34" charset="0"/>
                  <a:cs typeface="Calibri" panose="020F0502020204030204" pitchFamily="34" charset="0"/>
                </a:rPr>
                <a:t> </a:t>
              </a:r>
              <a:r>
                <a:rPr lang="en-US" sz="2100" dirty="0" err="1">
                  <a:solidFill>
                    <a:srgbClr val="FFFFFF"/>
                  </a:solidFill>
                  <a:latin typeface="Calibri" panose="020F0502020204030204" pitchFamily="34" charset="0"/>
                  <a:cs typeface="Calibri" panose="020F0502020204030204" pitchFamily="34" charset="0"/>
                </a:rPr>
                <a:t>Kolegiją</a:t>
              </a:r>
              <a:r>
                <a:rPr lang="en-US" sz="2100" dirty="0">
                  <a:solidFill>
                    <a:srgbClr val="FFFFFF"/>
                  </a:solidFill>
                  <a:latin typeface="Calibri" panose="020F0502020204030204" pitchFamily="34" charset="0"/>
                  <a:cs typeface="Calibri" panose="020F0502020204030204" pitchFamily="34" charset="0"/>
                </a:rPr>
                <a:t> </a:t>
              </a:r>
              <a:r>
                <a:rPr lang="en-US" sz="2100" dirty="0" err="1">
                  <a:solidFill>
                    <a:srgbClr val="FFFFFF"/>
                  </a:solidFill>
                  <a:latin typeface="Calibri" panose="020F0502020204030204" pitchFamily="34" charset="0"/>
                  <a:cs typeface="Calibri" panose="020F0502020204030204" pitchFamily="34" charset="0"/>
                </a:rPr>
                <a:t>skaičius</a:t>
              </a:r>
              <a:r>
                <a:rPr lang="en-US" sz="2100" dirty="0">
                  <a:solidFill>
                    <a:srgbClr val="FFFFFF"/>
                  </a:solidFill>
                  <a:latin typeface="Calibri" panose="020F0502020204030204" pitchFamily="34" charset="0"/>
                  <a:cs typeface="Calibri" panose="020F0502020204030204" pitchFamily="34" charset="0"/>
                </a:rPr>
                <a:t> </a:t>
              </a:r>
              <a:r>
                <a:rPr lang="en-US" sz="2100" dirty="0" err="1">
                  <a:solidFill>
                    <a:srgbClr val="FFFFFF"/>
                  </a:solidFill>
                  <a:latin typeface="Calibri" panose="020F0502020204030204" pitchFamily="34" charset="0"/>
                  <a:cs typeface="Calibri" panose="020F0502020204030204" pitchFamily="34" charset="0"/>
                </a:rPr>
                <a:t>beveik</a:t>
              </a:r>
              <a:r>
                <a:rPr lang="en-US" sz="2100" dirty="0">
                  <a:solidFill>
                    <a:srgbClr val="FFFFFF"/>
                  </a:solidFill>
                  <a:latin typeface="Calibri" panose="020F0502020204030204" pitchFamily="34" charset="0"/>
                  <a:cs typeface="Calibri" panose="020F0502020204030204" pitchFamily="34" charset="0"/>
                </a:rPr>
                <a:t> 2 </a:t>
              </a:r>
              <a:r>
                <a:rPr lang="en-US" sz="2100" dirty="0" err="1">
                  <a:solidFill>
                    <a:srgbClr val="FFFFFF"/>
                  </a:solidFill>
                  <a:latin typeface="Calibri" panose="020F0502020204030204" pitchFamily="34" charset="0"/>
                  <a:cs typeface="Calibri" panose="020F0502020204030204" pitchFamily="34" charset="0"/>
                </a:rPr>
                <a:t>kartus</a:t>
              </a:r>
              <a:r>
                <a:rPr lang="en-US" sz="2100" dirty="0">
                  <a:solidFill>
                    <a:srgbClr val="FFFFFF"/>
                  </a:solidFill>
                  <a:latin typeface="Calibri" panose="020F0502020204030204" pitchFamily="34" charset="0"/>
                  <a:cs typeface="Calibri" panose="020F0502020204030204" pitchFamily="34" charset="0"/>
                </a:rPr>
                <a:t> </a:t>
              </a:r>
              <a:r>
                <a:rPr lang="en-US" sz="2100" dirty="0" err="1">
                  <a:solidFill>
                    <a:srgbClr val="FFFFFF"/>
                  </a:solidFill>
                  <a:latin typeface="Calibri" panose="020F0502020204030204" pitchFamily="34" charset="0"/>
                  <a:cs typeface="Calibri" panose="020F0502020204030204" pitchFamily="34" charset="0"/>
                </a:rPr>
                <a:t>viršijo</a:t>
              </a:r>
              <a:r>
                <a:rPr lang="en-US" sz="2100" dirty="0">
                  <a:solidFill>
                    <a:srgbClr val="FFFFFF"/>
                  </a:solidFill>
                  <a:latin typeface="Calibri" panose="020F0502020204030204" pitchFamily="34" charset="0"/>
                  <a:cs typeface="Calibri" panose="020F0502020204030204" pitchFamily="34" charset="0"/>
                </a:rPr>
                <a:t> </a:t>
              </a:r>
              <a:r>
                <a:rPr lang="en-US" sz="2100" dirty="0" err="1">
                  <a:solidFill>
                    <a:srgbClr val="FFFFFF"/>
                  </a:solidFill>
                  <a:latin typeface="Calibri" panose="020F0502020204030204" pitchFamily="34" charset="0"/>
                  <a:cs typeface="Calibri" panose="020F0502020204030204" pitchFamily="34" charset="0"/>
                </a:rPr>
                <a:t>tų</a:t>
              </a:r>
              <a:r>
                <a:rPr lang="en-US" sz="2100" dirty="0">
                  <a:solidFill>
                    <a:srgbClr val="FFFFFF"/>
                  </a:solidFill>
                  <a:latin typeface="Calibri" panose="020F0502020204030204" pitchFamily="34" charset="0"/>
                  <a:cs typeface="Calibri" panose="020F0502020204030204" pitchFamily="34" charset="0"/>
                </a:rPr>
                <a:t> </a:t>
              </a:r>
              <a:r>
                <a:rPr lang="en-US" sz="2100" dirty="0" err="1">
                  <a:solidFill>
                    <a:srgbClr val="FFFFFF"/>
                  </a:solidFill>
                  <a:latin typeface="Calibri" panose="020F0502020204030204" pitchFamily="34" charset="0"/>
                  <a:cs typeface="Calibri" panose="020F0502020204030204" pitchFamily="34" charset="0"/>
                </a:rPr>
                <a:t>metų</a:t>
              </a:r>
              <a:r>
                <a:rPr lang="en-US" sz="2100" dirty="0">
                  <a:solidFill>
                    <a:srgbClr val="FFFFFF"/>
                  </a:solidFill>
                  <a:latin typeface="Calibri" panose="020F0502020204030204" pitchFamily="34" charset="0"/>
                  <a:cs typeface="Calibri" panose="020F0502020204030204" pitchFamily="34" charset="0"/>
                </a:rPr>
                <a:t> </a:t>
              </a:r>
              <a:r>
                <a:rPr lang="en-US" sz="2100" dirty="0" err="1">
                  <a:solidFill>
                    <a:srgbClr val="FFFFFF"/>
                  </a:solidFill>
                  <a:latin typeface="Calibri" panose="020F0502020204030204" pitchFamily="34" charset="0"/>
                  <a:cs typeface="Calibri" panose="020F0502020204030204" pitchFamily="34" charset="0"/>
                </a:rPr>
                <a:t>absolventų</a:t>
              </a:r>
              <a:r>
                <a:rPr lang="en-US" sz="2100" dirty="0">
                  <a:solidFill>
                    <a:srgbClr val="FFFFFF"/>
                  </a:solidFill>
                  <a:latin typeface="Calibri" panose="020F0502020204030204" pitchFamily="34" charset="0"/>
                  <a:cs typeface="Calibri" panose="020F0502020204030204" pitchFamily="34" charset="0"/>
                </a:rPr>
                <a:t> </a:t>
              </a:r>
              <a:r>
                <a:rPr lang="en-US" sz="2100" dirty="0" err="1">
                  <a:solidFill>
                    <a:srgbClr val="FFFFFF"/>
                  </a:solidFill>
                  <a:latin typeface="Calibri" panose="020F0502020204030204" pitchFamily="34" charset="0"/>
                  <a:cs typeface="Calibri" panose="020F0502020204030204" pitchFamily="34" charset="0"/>
                </a:rPr>
                <a:t>skaičių</a:t>
              </a:r>
              <a:r>
                <a:rPr lang="en-US" sz="2100" dirty="0">
                  <a:solidFill>
                    <a:srgbClr val="FFFFFF"/>
                  </a:solidFill>
                  <a:latin typeface="Calibri" panose="020F0502020204030204" pitchFamily="34" charset="0"/>
                  <a:cs typeface="Calibri" panose="020F0502020204030204" pitchFamily="34" charset="0"/>
                </a:rPr>
                <a:t> </a:t>
              </a:r>
            </a:p>
          </p:txBody>
        </p:sp>
      </p:grpSp>
      <p:pic>
        <p:nvPicPr>
          <p:cNvPr id="29" name="Picture 28">
            <a:extLst>
              <a:ext uri="{FF2B5EF4-FFF2-40B4-BE49-F238E27FC236}">
                <a16:creationId xmlns:a16="http://schemas.microsoft.com/office/drawing/2014/main" id="{7A4B4A42-F2F5-9859-22A6-4CB4AB0E497E}"/>
              </a:ext>
            </a:extLst>
          </p:cNvPr>
          <p:cNvPicPr>
            <a:picLocks noChangeAspect="1"/>
          </p:cNvPicPr>
          <p:nvPr/>
        </p:nvPicPr>
        <p:blipFill>
          <a:blip r:embed="rId4"/>
          <a:stretch>
            <a:fillRect/>
          </a:stretch>
        </p:blipFill>
        <p:spPr>
          <a:xfrm>
            <a:off x="990600" y="419101"/>
            <a:ext cx="3403025" cy="121047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1356E"/>
        </a:solidFill>
        <a:effectLst/>
      </p:bgPr>
    </p:bg>
    <p:spTree>
      <p:nvGrpSpPr>
        <p:cNvPr id="1" name=""/>
        <p:cNvGrpSpPr/>
        <p:nvPr/>
      </p:nvGrpSpPr>
      <p:grpSpPr>
        <a:xfrm>
          <a:off x="0" y="0"/>
          <a:ext cx="0" cy="0"/>
          <a:chOff x="0" y="0"/>
          <a:chExt cx="0" cy="0"/>
        </a:xfrm>
      </p:grpSpPr>
      <p:sp>
        <p:nvSpPr>
          <p:cNvPr id="2" name="Freeform 2"/>
          <p:cNvSpPr/>
          <p:nvPr/>
        </p:nvSpPr>
        <p:spPr>
          <a:xfrm rot="-10800000" flipH="1" flipV="1">
            <a:off x="0" y="0"/>
            <a:ext cx="18288000" cy="10287000"/>
          </a:xfrm>
          <a:custGeom>
            <a:avLst/>
            <a:gdLst/>
            <a:ahLst/>
            <a:cxnLst/>
            <a:rect l="l" t="t" r="r" b="b"/>
            <a:pathLst>
              <a:path w="18288000" h="10972800">
                <a:moveTo>
                  <a:pt x="18288000" y="10972800"/>
                </a:moveTo>
                <a:lnTo>
                  <a:pt x="0" y="10972800"/>
                </a:lnTo>
                <a:lnTo>
                  <a:pt x="0" y="0"/>
                </a:lnTo>
                <a:lnTo>
                  <a:pt x="18288000" y="0"/>
                </a:lnTo>
                <a:lnTo>
                  <a:pt x="18288000" y="1097280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LT" dirty="0"/>
          </a:p>
        </p:txBody>
      </p:sp>
      <p:sp>
        <p:nvSpPr>
          <p:cNvPr id="3" name="TextBox 3"/>
          <p:cNvSpPr txBox="1"/>
          <p:nvPr/>
        </p:nvSpPr>
        <p:spPr>
          <a:xfrm>
            <a:off x="3810145" y="2247900"/>
            <a:ext cx="10667710" cy="1263295"/>
          </a:xfrm>
          <a:prstGeom prst="rect">
            <a:avLst/>
          </a:prstGeom>
        </p:spPr>
        <p:txBody>
          <a:bodyPr lIns="0" tIns="0" rIns="0" bIns="0" rtlCol="0" anchor="t">
            <a:spAutoFit/>
          </a:bodyPr>
          <a:lstStyle/>
          <a:p>
            <a:pPr algn="ctr">
              <a:lnSpc>
                <a:spcPts val="10559"/>
              </a:lnSpc>
            </a:pPr>
            <a:r>
              <a:rPr lang="en-US" sz="7200" dirty="0" err="1">
                <a:solidFill>
                  <a:srgbClr val="FFFFFF"/>
                </a:solidFill>
              </a:rPr>
              <a:t>Strateginės</a:t>
            </a:r>
            <a:r>
              <a:rPr lang="en-US" sz="7200" dirty="0">
                <a:solidFill>
                  <a:srgbClr val="FFFFFF"/>
                </a:solidFill>
              </a:rPr>
              <a:t> </a:t>
            </a:r>
            <a:r>
              <a:rPr lang="en-US" sz="7200" dirty="0" err="1">
                <a:solidFill>
                  <a:srgbClr val="FFFFFF"/>
                </a:solidFill>
              </a:rPr>
              <a:t>atramos</a:t>
            </a:r>
            <a:endParaRPr lang="en-US" sz="7200" dirty="0">
              <a:solidFill>
                <a:srgbClr val="FFFFFF"/>
              </a:solidFill>
            </a:endParaRPr>
          </a:p>
        </p:txBody>
      </p:sp>
      <p:sp>
        <p:nvSpPr>
          <p:cNvPr id="6" name="TextBox 6"/>
          <p:cNvSpPr txBox="1"/>
          <p:nvPr/>
        </p:nvSpPr>
        <p:spPr>
          <a:xfrm>
            <a:off x="1028701" y="5983536"/>
            <a:ext cx="3009900" cy="2436564"/>
          </a:xfrm>
          <a:prstGeom prst="rect">
            <a:avLst/>
          </a:prstGeom>
        </p:spPr>
        <p:txBody>
          <a:bodyPr lIns="0" tIns="0" rIns="0" bIns="0" rtlCol="0" anchor="t">
            <a:spAutoFit/>
          </a:bodyPr>
          <a:lstStyle/>
          <a:p>
            <a:pPr marL="0" lvl="0" indent="0" algn="ctr">
              <a:lnSpc>
                <a:spcPts val="3840"/>
              </a:lnSpc>
              <a:spcBef>
                <a:spcPct val="0"/>
              </a:spcBef>
            </a:pPr>
            <a:r>
              <a:rPr lang="en-LT" sz="3200" dirty="0">
                <a:solidFill>
                  <a:srgbClr val="FFFFFF"/>
                </a:solidFill>
              </a:rPr>
              <a:t>Modernios ir lanksčios studijos, kuriančios sėkmingas mokymosi patirtis </a:t>
            </a:r>
            <a:endParaRPr lang="en-US" sz="3200" dirty="0">
              <a:solidFill>
                <a:srgbClr val="FFFFFF"/>
              </a:solidFill>
            </a:endParaRPr>
          </a:p>
        </p:txBody>
      </p:sp>
      <p:sp>
        <p:nvSpPr>
          <p:cNvPr id="10" name="TextBox 10"/>
          <p:cNvSpPr txBox="1"/>
          <p:nvPr/>
        </p:nvSpPr>
        <p:spPr>
          <a:xfrm>
            <a:off x="5105402" y="6013648"/>
            <a:ext cx="3720812" cy="1949252"/>
          </a:xfrm>
          <a:prstGeom prst="rect">
            <a:avLst/>
          </a:prstGeom>
        </p:spPr>
        <p:txBody>
          <a:bodyPr lIns="0" tIns="0" rIns="0" bIns="0" rtlCol="0" anchor="t">
            <a:spAutoFit/>
          </a:bodyPr>
          <a:lstStyle/>
          <a:p>
            <a:pPr marL="0" lvl="0" indent="0" algn="ctr">
              <a:lnSpc>
                <a:spcPts val="3840"/>
              </a:lnSpc>
              <a:spcBef>
                <a:spcPct val="0"/>
              </a:spcBef>
            </a:pPr>
            <a:r>
              <a:rPr lang="en-LT" sz="3200" dirty="0">
                <a:solidFill>
                  <a:srgbClr val="FFFFFF"/>
                </a:solidFill>
              </a:rPr>
              <a:t>Inovacinė veikla, paremta taikomaisiais tyrimais ir eksperimentine plėtra </a:t>
            </a:r>
            <a:endParaRPr lang="en-US" sz="3200" dirty="0">
              <a:solidFill>
                <a:srgbClr val="FFFFFF"/>
              </a:solidFill>
            </a:endParaRPr>
          </a:p>
        </p:txBody>
      </p:sp>
      <p:sp>
        <p:nvSpPr>
          <p:cNvPr id="14" name="TextBox 14"/>
          <p:cNvSpPr txBox="1"/>
          <p:nvPr/>
        </p:nvSpPr>
        <p:spPr>
          <a:xfrm>
            <a:off x="9829800" y="5997674"/>
            <a:ext cx="2646556" cy="974626"/>
          </a:xfrm>
          <a:prstGeom prst="rect">
            <a:avLst/>
          </a:prstGeom>
        </p:spPr>
        <p:txBody>
          <a:bodyPr wrap="square" lIns="0" tIns="0" rIns="0" bIns="0" rtlCol="0" anchor="t">
            <a:spAutoFit/>
          </a:bodyPr>
          <a:lstStyle/>
          <a:p>
            <a:pPr marL="0" lvl="0" indent="0" algn="ctr">
              <a:lnSpc>
                <a:spcPts val="3840"/>
              </a:lnSpc>
              <a:spcBef>
                <a:spcPct val="0"/>
              </a:spcBef>
            </a:pPr>
            <a:r>
              <a:rPr lang="en-US" sz="3200" dirty="0" err="1">
                <a:solidFill>
                  <a:srgbClr val="FFFFFF"/>
                </a:solidFill>
              </a:rPr>
              <a:t>Tarptautinė</a:t>
            </a:r>
            <a:r>
              <a:rPr lang="en-US" sz="3200" dirty="0">
                <a:solidFill>
                  <a:srgbClr val="FFFFFF"/>
                </a:solidFill>
              </a:rPr>
              <a:t> </a:t>
            </a:r>
            <a:r>
              <a:rPr lang="en-US" sz="3200" dirty="0" err="1">
                <a:solidFill>
                  <a:srgbClr val="FFFFFF"/>
                </a:solidFill>
              </a:rPr>
              <a:t>tinklaveika</a:t>
            </a:r>
            <a:endParaRPr lang="en-US" sz="3200" dirty="0">
              <a:solidFill>
                <a:srgbClr val="FFFFFF"/>
              </a:solidFill>
            </a:endParaRPr>
          </a:p>
        </p:txBody>
      </p:sp>
      <p:pic>
        <p:nvPicPr>
          <p:cNvPr id="23" name="Picture 22">
            <a:extLst>
              <a:ext uri="{FF2B5EF4-FFF2-40B4-BE49-F238E27FC236}">
                <a16:creationId xmlns:a16="http://schemas.microsoft.com/office/drawing/2014/main" id="{C363C5BF-3F16-AF71-FD80-50A34046E03E}"/>
              </a:ext>
            </a:extLst>
          </p:cNvPr>
          <p:cNvPicPr>
            <a:picLocks noChangeAspect="1"/>
          </p:cNvPicPr>
          <p:nvPr/>
        </p:nvPicPr>
        <p:blipFill>
          <a:blip r:embed="rId4"/>
          <a:stretch>
            <a:fillRect/>
          </a:stretch>
        </p:blipFill>
        <p:spPr>
          <a:xfrm>
            <a:off x="6626527" y="419100"/>
            <a:ext cx="4498673" cy="1600199"/>
          </a:xfrm>
          <a:prstGeom prst="rect">
            <a:avLst/>
          </a:prstGeom>
        </p:spPr>
      </p:pic>
      <p:sp>
        <p:nvSpPr>
          <p:cNvPr id="25" name="TextBox 14">
            <a:extLst>
              <a:ext uri="{FF2B5EF4-FFF2-40B4-BE49-F238E27FC236}">
                <a16:creationId xmlns:a16="http://schemas.microsoft.com/office/drawing/2014/main" id="{0F2D78CD-F2D3-FE67-5256-81B6A2F6278A}"/>
              </a:ext>
            </a:extLst>
          </p:cNvPr>
          <p:cNvSpPr txBox="1"/>
          <p:nvPr/>
        </p:nvSpPr>
        <p:spPr>
          <a:xfrm>
            <a:off x="13487400" y="6012057"/>
            <a:ext cx="4038600" cy="1949252"/>
          </a:xfrm>
          <a:prstGeom prst="rect">
            <a:avLst/>
          </a:prstGeom>
        </p:spPr>
        <p:txBody>
          <a:bodyPr lIns="0" tIns="0" rIns="0" bIns="0" rtlCol="0" anchor="t">
            <a:spAutoFit/>
          </a:bodyPr>
          <a:lstStyle/>
          <a:p>
            <a:pPr marL="0" lvl="0" indent="0" algn="ctr">
              <a:lnSpc>
                <a:spcPts val="3840"/>
              </a:lnSpc>
              <a:spcBef>
                <a:spcPct val="0"/>
              </a:spcBef>
            </a:pPr>
            <a:r>
              <a:rPr lang="en-LT" sz="3200" dirty="0">
                <a:solidFill>
                  <a:srgbClr val="FFFFFF"/>
                </a:solidFill>
              </a:rPr>
              <a:t>Bendruomeniškumas ir darni sąveika su visomis suinteresuotosiomis grupėmis</a:t>
            </a:r>
            <a:endParaRPr lang="en-US" sz="3200" dirty="0">
              <a:solidFill>
                <a:srgbClr val="FFFFFF"/>
              </a:solidFill>
            </a:endParaRPr>
          </a:p>
        </p:txBody>
      </p:sp>
      <p:sp>
        <p:nvSpPr>
          <p:cNvPr id="28" name="Freeform 23">
            <a:extLst>
              <a:ext uri="{FF2B5EF4-FFF2-40B4-BE49-F238E27FC236}">
                <a16:creationId xmlns:a16="http://schemas.microsoft.com/office/drawing/2014/main" id="{3572A609-3B3E-408A-C897-AF7346E41FB2}"/>
              </a:ext>
            </a:extLst>
          </p:cNvPr>
          <p:cNvSpPr/>
          <p:nvPr/>
        </p:nvSpPr>
        <p:spPr>
          <a:xfrm>
            <a:off x="1904999" y="3829182"/>
            <a:ext cx="1317303" cy="1730548"/>
          </a:xfrm>
          <a:custGeom>
            <a:avLst/>
            <a:gdLst/>
            <a:ahLst/>
            <a:cxnLst/>
            <a:rect l="l" t="t" r="r" b="b"/>
            <a:pathLst>
              <a:path w="1061516" h="1406829">
                <a:moveTo>
                  <a:pt x="0" y="0"/>
                </a:moveTo>
                <a:lnTo>
                  <a:pt x="1061516" y="0"/>
                </a:lnTo>
                <a:lnTo>
                  <a:pt x="1061516" y="1406828"/>
                </a:lnTo>
                <a:lnTo>
                  <a:pt x="0" y="140682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29" name="Freeform 22">
            <a:extLst>
              <a:ext uri="{FF2B5EF4-FFF2-40B4-BE49-F238E27FC236}">
                <a16:creationId xmlns:a16="http://schemas.microsoft.com/office/drawing/2014/main" id="{54769538-B239-D776-1E75-41BA4F3CBB5C}"/>
              </a:ext>
            </a:extLst>
          </p:cNvPr>
          <p:cNvSpPr/>
          <p:nvPr/>
        </p:nvSpPr>
        <p:spPr>
          <a:xfrm>
            <a:off x="10449663" y="4076700"/>
            <a:ext cx="1406829" cy="1296840"/>
          </a:xfrm>
          <a:custGeom>
            <a:avLst/>
            <a:gdLst/>
            <a:ahLst/>
            <a:cxnLst/>
            <a:rect l="l" t="t" r="r" b="b"/>
            <a:pathLst>
              <a:path w="1406829" h="1296840">
                <a:moveTo>
                  <a:pt x="0" y="0"/>
                </a:moveTo>
                <a:lnTo>
                  <a:pt x="1406829" y="0"/>
                </a:lnTo>
                <a:lnTo>
                  <a:pt x="1406829" y="1296840"/>
                </a:lnTo>
                <a:lnTo>
                  <a:pt x="0" y="129684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30" name="Freeform 16">
            <a:extLst>
              <a:ext uri="{FF2B5EF4-FFF2-40B4-BE49-F238E27FC236}">
                <a16:creationId xmlns:a16="http://schemas.microsoft.com/office/drawing/2014/main" id="{DAE8E5F0-F937-97F8-2CF5-8CB0CACB1C94}"/>
              </a:ext>
            </a:extLst>
          </p:cNvPr>
          <p:cNvSpPr/>
          <p:nvPr/>
        </p:nvSpPr>
        <p:spPr>
          <a:xfrm>
            <a:off x="6461543" y="4079462"/>
            <a:ext cx="853657" cy="1368838"/>
          </a:xfrm>
          <a:custGeom>
            <a:avLst/>
            <a:gdLst/>
            <a:ahLst/>
            <a:cxnLst/>
            <a:rect l="l" t="t" r="r" b="b"/>
            <a:pathLst>
              <a:path w="853657" h="1368838">
                <a:moveTo>
                  <a:pt x="0" y="0"/>
                </a:moveTo>
                <a:lnTo>
                  <a:pt x="853657" y="0"/>
                </a:lnTo>
                <a:lnTo>
                  <a:pt x="853657" y="1368838"/>
                </a:lnTo>
                <a:lnTo>
                  <a:pt x="0" y="136883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32" name="Freeform 9">
            <a:extLst>
              <a:ext uri="{FF2B5EF4-FFF2-40B4-BE49-F238E27FC236}">
                <a16:creationId xmlns:a16="http://schemas.microsoft.com/office/drawing/2014/main" id="{63CC3930-ED8E-224A-F49E-1F0FD6071076}"/>
              </a:ext>
            </a:extLst>
          </p:cNvPr>
          <p:cNvSpPr/>
          <p:nvPr/>
        </p:nvSpPr>
        <p:spPr>
          <a:xfrm>
            <a:off x="14706600" y="4076700"/>
            <a:ext cx="1317303" cy="1406829"/>
          </a:xfrm>
          <a:custGeom>
            <a:avLst/>
            <a:gdLst/>
            <a:ahLst/>
            <a:cxnLst/>
            <a:rect l="l" t="t" r="r" b="b"/>
            <a:pathLst>
              <a:path w="1317303" h="1406829">
                <a:moveTo>
                  <a:pt x="0" y="0"/>
                </a:moveTo>
                <a:lnTo>
                  <a:pt x="1317303" y="0"/>
                </a:lnTo>
                <a:lnTo>
                  <a:pt x="1317303" y="1406828"/>
                </a:lnTo>
                <a:lnTo>
                  <a:pt x="0" y="140682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C4B677-EA4A-1178-7774-41B7D0680533}"/>
            </a:ext>
          </a:extLst>
        </p:cNvPr>
        <p:cNvGrpSpPr/>
        <p:nvPr/>
      </p:nvGrpSpPr>
      <p:grpSpPr>
        <a:xfrm>
          <a:off x="0" y="0"/>
          <a:ext cx="0" cy="0"/>
          <a:chOff x="0" y="0"/>
          <a:chExt cx="0" cy="0"/>
        </a:xfrm>
      </p:grpSpPr>
      <p:sp>
        <p:nvSpPr>
          <p:cNvPr id="3" name="Freeform 2">
            <a:extLst>
              <a:ext uri="{FF2B5EF4-FFF2-40B4-BE49-F238E27FC236}">
                <a16:creationId xmlns:a16="http://schemas.microsoft.com/office/drawing/2014/main" id="{17F22D94-785E-5305-6310-64A906728DAD}"/>
              </a:ext>
            </a:extLst>
          </p:cNvPr>
          <p:cNvSpPr/>
          <p:nvPr/>
        </p:nvSpPr>
        <p:spPr>
          <a:xfrm rot="-10800000" flipH="1" flipV="1">
            <a:off x="0" y="0"/>
            <a:ext cx="18288000" cy="10287000"/>
          </a:xfrm>
          <a:custGeom>
            <a:avLst/>
            <a:gdLst/>
            <a:ahLst/>
            <a:cxnLst/>
            <a:rect l="l" t="t" r="r" b="b"/>
            <a:pathLst>
              <a:path w="18288000" h="10972800">
                <a:moveTo>
                  <a:pt x="18288000" y="10972800"/>
                </a:moveTo>
                <a:lnTo>
                  <a:pt x="0" y="10972800"/>
                </a:lnTo>
                <a:lnTo>
                  <a:pt x="0" y="0"/>
                </a:lnTo>
                <a:lnTo>
                  <a:pt x="18288000" y="0"/>
                </a:lnTo>
                <a:lnTo>
                  <a:pt x="18288000" y="1097280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LT" dirty="0"/>
          </a:p>
        </p:txBody>
      </p:sp>
      <p:sp>
        <p:nvSpPr>
          <p:cNvPr id="9" name="TextBox 2">
            <a:extLst>
              <a:ext uri="{FF2B5EF4-FFF2-40B4-BE49-F238E27FC236}">
                <a16:creationId xmlns:a16="http://schemas.microsoft.com/office/drawing/2014/main" id="{66290F4C-E727-B100-0139-3740BCCA9590}"/>
              </a:ext>
            </a:extLst>
          </p:cNvPr>
          <p:cNvSpPr txBox="1"/>
          <p:nvPr/>
        </p:nvSpPr>
        <p:spPr>
          <a:xfrm>
            <a:off x="2171702" y="623996"/>
            <a:ext cx="11925298" cy="1242904"/>
          </a:xfrm>
          <a:prstGeom prst="rect">
            <a:avLst/>
          </a:prstGeom>
        </p:spPr>
        <p:txBody>
          <a:bodyPr wrap="square" lIns="0" tIns="0" rIns="0" bIns="0" rtlCol="0" anchor="t">
            <a:spAutoFit/>
          </a:bodyPr>
          <a:lstStyle/>
          <a:p>
            <a:pPr>
              <a:lnSpc>
                <a:spcPts val="10559"/>
              </a:lnSpc>
            </a:pPr>
            <a:r>
              <a:rPr lang="en-US" sz="6600" dirty="0" err="1">
                <a:solidFill>
                  <a:srgbClr val="FFFFFF"/>
                </a:solidFill>
              </a:rPr>
              <a:t>Studentų</a:t>
            </a:r>
            <a:r>
              <a:rPr lang="en-US" sz="6600" dirty="0">
                <a:solidFill>
                  <a:srgbClr val="FFFFFF"/>
                </a:solidFill>
              </a:rPr>
              <a:t> </a:t>
            </a:r>
            <a:r>
              <a:rPr lang="en-US" sz="6600" dirty="0" err="1">
                <a:solidFill>
                  <a:srgbClr val="FFFFFF"/>
                </a:solidFill>
              </a:rPr>
              <a:t>skaičius</a:t>
            </a:r>
            <a:r>
              <a:rPr lang="en-US" sz="6600" dirty="0">
                <a:solidFill>
                  <a:srgbClr val="FFFFFF"/>
                </a:solidFill>
              </a:rPr>
              <a:t> </a:t>
            </a:r>
          </a:p>
        </p:txBody>
      </p:sp>
      <p:sp>
        <p:nvSpPr>
          <p:cNvPr id="2" name="Freeform 12">
            <a:extLst>
              <a:ext uri="{FF2B5EF4-FFF2-40B4-BE49-F238E27FC236}">
                <a16:creationId xmlns:a16="http://schemas.microsoft.com/office/drawing/2014/main" id="{8B73C0DF-4345-2568-475A-5A2E4AB017F9}"/>
              </a:ext>
            </a:extLst>
          </p:cNvPr>
          <p:cNvSpPr/>
          <p:nvPr/>
        </p:nvSpPr>
        <p:spPr>
          <a:xfrm>
            <a:off x="13655061" y="3197491"/>
            <a:ext cx="403837" cy="403837"/>
          </a:xfrm>
          <a:custGeom>
            <a:avLst/>
            <a:gdLst/>
            <a:ahLst/>
            <a:cxnLst/>
            <a:rect l="l" t="t" r="r" b="b"/>
            <a:pathLst>
              <a:path w="403837" h="403837">
                <a:moveTo>
                  <a:pt x="0" y="0"/>
                </a:moveTo>
                <a:lnTo>
                  <a:pt x="403837" y="0"/>
                </a:lnTo>
                <a:lnTo>
                  <a:pt x="403837" y="403837"/>
                </a:lnTo>
                <a:lnTo>
                  <a:pt x="0" y="40383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extBox 7">
            <a:extLst>
              <a:ext uri="{FF2B5EF4-FFF2-40B4-BE49-F238E27FC236}">
                <a16:creationId xmlns:a16="http://schemas.microsoft.com/office/drawing/2014/main" id="{93B5C023-155B-B9EA-579A-C4B624AE6089}"/>
              </a:ext>
            </a:extLst>
          </p:cNvPr>
          <p:cNvSpPr txBox="1"/>
          <p:nvPr/>
        </p:nvSpPr>
        <p:spPr>
          <a:xfrm>
            <a:off x="14247971" y="3173679"/>
            <a:ext cx="3278029" cy="1817421"/>
          </a:xfrm>
          <a:prstGeom prst="rect">
            <a:avLst/>
          </a:prstGeom>
        </p:spPr>
        <p:txBody>
          <a:bodyPr lIns="0" tIns="0" rIns="0" bIns="0" rtlCol="0" anchor="t">
            <a:spAutoFit/>
          </a:bodyPr>
          <a:lstStyle/>
          <a:p>
            <a:pPr>
              <a:lnSpc>
                <a:spcPts val="3639"/>
              </a:lnSpc>
            </a:pPr>
            <a:r>
              <a:rPr lang="en-US" sz="2799" dirty="0">
                <a:solidFill>
                  <a:srgbClr val="FFFFFF"/>
                </a:solidFill>
              </a:rPr>
              <a:t>41 proc. </a:t>
            </a:r>
            <a:r>
              <a:rPr lang="en-US" sz="2799" dirty="0" err="1">
                <a:solidFill>
                  <a:srgbClr val="FFFFFF"/>
                </a:solidFill>
              </a:rPr>
              <a:t>studijuoja</a:t>
            </a:r>
            <a:r>
              <a:rPr lang="en-US" sz="2799" dirty="0">
                <a:solidFill>
                  <a:srgbClr val="FFFFFF"/>
                </a:solidFill>
              </a:rPr>
              <a:t> </a:t>
            </a:r>
            <a:r>
              <a:rPr lang="en-US" sz="2799" dirty="0" err="1">
                <a:solidFill>
                  <a:srgbClr val="FFFFFF"/>
                </a:solidFill>
              </a:rPr>
              <a:t>valstybės</a:t>
            </a:r>
            <a:r>
              <a:rPr lang="en-US" sz="2799" dirty="0">
                <a:solidFill>
                  <a:srgbClr val="FFFFFF"/>
                </a:solidFill>
              </a:rPr>
              <a:t> </a:t>
            </a:r>
            <a:r>
              <a:rPr lang="en-US" sz="2799" dirty="0" err="1">
                <a:solidFill>
                  <a:srgbClr val="FFFFFF"/>
                </a:solidFill>
              </a:rPr>
              <a:t>finansuojamose</a:t>
            </a:r>
            <a:r>
              <a:rPr lang="en-US" sz="2799" dirty="0">
                <a:solidFill>
                  <a:srgbClr val="FFFFFF"/>
                </a:solidFill>
              </a:rPr>
              <a:t> </a:t>
            </a:r>
            <a:r>
              <a:rPr lang="en-US" sz="2799" dirty="0" err="1">
                <a:solidFill>
                  <a:srgbClr val="FFFFFF"/>
                </a:solidFill>
              </a:rPr>
              <a:t>vietose</a:t>
            </a:r>
            <a:r>
              <a:rPr lang="en-US" sz="2799" dirty="0">
                <a:solidFill>
                  <a:srgbClr val="FFFFFF"/>
                </a:solidFill>
              </a:rPr>
              <a:t> (2022 – 42)</a:t>
            </a:r>
          </a:p>
        </p:txBody>
      </p:sp>
      <p:sp>
        <p:nvSpPr>
          <p:cNvPr id="5" name="Freeform 12">
            <a:extLst>
              <a:ext uri="{FF2B5EF4-FFF2-40B4-BE49-F238E27FC236}">
                <a16:creationId xmlns:a16="http://schemas.microsoft.com/office/drawing/2014/main" id="{871F544B-328D-4893-EC17-D03450FA0C9A}"/>
              </a:ext>
            </a:extLst>
          </p:cNvPr>
          <p:cNvSpPr/>
          <p:nvPr/>
        </p:nvSpPr>
        <p:spPr>
          <a:xfrm>
            <a:off x="13655060" y="5621009"/>
            <a:ext cx="403837" cy="403837"/>
          </a:xfrm>
          <a:custGeom>
            <a:avLst/>
            <a:gdLst/>
            <a:ahLst/>
            <a:cxnLst/>
            <a:rect l="l" t="t" r="r" b="b"/>
            <a:pathLst>
              <a:path w="403837" h="403837">
                <a:moveTo>
                  <a:pt x="0" y="0"/>
                </a:moveTo>
                <a:lnTo>
                  <a:pt x="403837" y="0"/>
                </a:lnTo>
                <a:lnTo>
                  <a:pt x="403837" y="403837"/>
                </a:lnTo>
                <a:lnTo>
                  <a:pt x="0" y="40383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TextBox 7">
            <a:extLst>
              <a:ext uri="{FF2B5EF4-FFF2-40B4-BE49-F238E27FC236}">
                <a16:creationId xmlns:a16="http://schemas.microsoft.com/office/drawing/2014/main" id="{3167B798-5CDC-C907-9FF7-6192921171B0}"/>
              </a:ext>
            </a:extLst>
          </p:cNvPr>
          <p:cNvSpPr txBox="1"/>
          <p:nvPr/>
        </p:nvSpPr>
        <p:spPr>
          <a:xfrm>
            <a:off x="14249401" y="5621009"/>
            <a:ext cx="2819400" cy="894091"/>
          </a:xfrm>
          <a:prstGeom prst="rect">
            <a:avLst/>
          </a:prstGeom>
        </p:spPr>
        <p:txBody>
          <a:bodyPr wrap="square" lIns="0" tIns="0" rIns="0" bIns="0" rtlCol="0" anchor="t">
            <a:spAutoFit/>
          </a:bodyPr>
          <a:lstStyle/>
          <a:p>
            <a:pPr>
              <a:lnSpc>
                <a:spcPts val="3639"/>
              </a:lnSpc>
            </a:pPr>
            <a:r>
              <a:rPr lang="en-US" sz="2799" dirty="0">
                <a:solidFill>
                  <a:srgbClr val="FFFFFF"/>
                </a:solidFill>
                <a:latin typeface="Calibri" panose="020F0502020204030204" pitchFamily="34" charset="0"/>
                <a:cs typeface="Calibri" panose="020F0502020204030204" pitchFamily="34" charset="0"/>
              </a:rPr>
              <a:t>56 proc. </a:t>
            </a:r>
            <a:r>
              <a:rPr lang="en-US" sz="2799" dirty="0" err="1">
                <a:solidFill>
                  <a:srgbClr val="FFFFFF"/>
                </a:solidFill>
                <a:latin typeface="Calibri" panose="020F0502020204030204" pitchFamily="34" charset="0"/>
                <a:cs typeface="Calibri" panose="020F0502020204030204" pitchFamily="34" charset="0"/>
              </a:rPr>
              <a:t>amžius</a:t>
            </a:r>
            <a:r>
              <a:rPr lang="en-US" sz="2799" dirty="0">
                <a:solidFill>
                  <a:srgbClr val="FFFFFF"/>
                </a:solidFill>
                <a:latin typeface="Calibri" panose="020F0502020204030204" pitchFamily="34" charset="0"/>
                <a:cs typeface="Calibri" panose="020F0502020204030204" pitchFamily="34" charset="0"/>
              </a:rPr>
              <a:t> </a:t>
            </a:r>
            <a:r>
              <a:rPr lang="en-US" sz="2799" dirty="0" err="1">
                <a:solidFill>
                  <a:srgbClr val="FFFFFF"/>
                </a:solidFill>
                <a:latin typeface="Calibri" panose="020F0502020204030204" pitchFamily="34" charset="0"/>
                <a:cs typeface="Calibri" panose="020F0502020204030204" pitchFamily="34" charset="0"/>
              </a:rPr>
              <a:t>iki</a:t>
            </a:r>
            <a:r>
              <a:rPr lang="en-US" sz="2799" dirty="0">
                <a:solidFill>
                  <a:srgbClr val="FFFFFF"/>
                </a:solidFill>
                <a:latin typeface="Calibri" panose="020F0502020204030204" pitchFamily="34" charset="0"/>
                <a:cs typeface="Calibri" panose="020F0502020204030204" pitchFamily="34" charset="0"/>
              </a:rPr>
              <a:t> 25 m. (2022 – 54)</a:t>
            </a:r>
          </a:p>
        </p:txBody>
      </p:sp>
      <p:sp>
        <p:nvSpPr>
          <p:cNvPr id="7" name="Freeform 12">
            <a:extLst>
              <a:ext uri="{FF2B5EF4-FFF2-40B4-BE49-F238E27FC236}">
                <a16:creationId xmlns:a16="http://schemas.microsoft.com/office/drawing/2014/main" id="{0BBD4D83-4169-001E-739F-BD92B300B8D6}"/>
              </a:ext>
            </a:extLst>
          </p:cNvPr>
          <p:cNvSpPr/>
          <p:nvPr/>
        </p:nvSpPr>
        <p:spPr>
          <a:xfrm>
            <a:off x="13655059" y="7316565"/>
            <a:ext cx="403837" cy="403837"/>
          </a:xfrm>
          <a:custGeom>
            <a:avLst/>
            <a:gdLst/>
            <a:ahLst/>
            <a:cxnLst/>
            <a:rect l="l" t="t" r="r" b="b"/>
            <a:pathLst>
              <a:path w="403837" h="403837">
                <a:moveTo>
                  <a:pt x="0" y="0"/>
                </a:moveTo>
                <a:lnTo>
                  <a:pt x="403837" y="0"/>
                </a:lnTo>
                <a:lnTo>
                  <a:pt x="403837" y="403837"/>
                </a:lnTo>
                <a:lnTo>
                  <a:pt x="0" y="40383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TextBox 7">
            <a:extLst>
              <a:ext uri="{FF2B5EF4-FFF2-40B4-BE49-F238E27FC236}">
                <a16:creationId xmlns:a16="http://schemas.microsoft.com/office/drawing/2014/main" id="{F1267128-6BAF-8DFA-4449-65AD194E1DB3}"/>
              </a:ext>
            </a:extLst>
          </p:cNvPr>
          <p:cNvSpPr txBox="1"/>
          <p:nvPr/>
        </p:nvSpPr>
        <p:spPr>
          <a:xfrm>
            <a:off x="14249400" y="7221209"/>
            <a:ext cx="3278029" cy="894091"/>
          </a:xfrm>
          <a:prstGeom prst="rect">
            <a:avLst/>
          </a:prstGeom>
        </p:spPr>
        <p:txBody>
          <a:bodyPr lIns="0" tIns="0" rIns="0" bIns="0" rtlCol="0" anchor="t">
            <a:spAutoFit/>
          </a:bodyPr>
          <a:lstStyle/>
          <a:p>
            <a:pPr>
              <a:lnSpc>
                <a:spcPts val="3639"/>
              </a:lnSpc>
            </a:pPr>
            <a:r>
              <a:rPr lang="en-US" sz="2799" dirty="0">
                <a:solidFill>
                  <a:srgbClr val="FFFFFF"/>
                </a:solidFill>
              </a:rPr>
              <a:t>53 </a:t>
            </a:r>
            <a:r>
              <a:rPr lang="en-US" sz="2799" dirty="0" err="1">
                <a:solidFill>
                  <a:srgbClr val="FFFFFF"/>
                </a:solidFill>
              </a:rPr>
              <a:t>studentai</a:t>
            </a:r>
            <a:r>
              <a:rPr lang="en-US" sz="2799" dirty="0">
                <a:solidFill>
                  <a:srgbClr val="FFFFFF"/>
                </a:solidFill>
              </a:rPr>
              <a:t> </a:t>
            </a:r>
            <a:r>
              <a:rPr lang="en-US" sz="2799" dirty="0" err="1">
                <a:solidFill>
                  <a:srgbClr val="FFFFFF"/>
                </a:solidFill>
              </a:rPr>
              <a:t>užsieniečiai</a:t>
            </a:r>
            <a:endParaRPr lang="en-US" sz="2799" dirty="0">
              <a:solidFill>
                <a:srgbClr val="FFFFFF"/>
              </a:solidFill>
            </a:endParaRPr>
          </a:p>
        </p:txBody>
      </p:sp>
      <p:sp>
        <p:nvSpPr>
          <p:cNvPr id="11" name="Freeform 23">
            <a:extLst>
              <a:ext uri="{FF2B5EF4-FFF2-40B4-BE49-F238E27FC236}">
                <a16:creationId xmlns:a16="http://schemas.microsoft.com/office/drawing/2014/main" id="{CC69A223-9686-91F6-D41B-D7C6DCC49022}"/>
              </a:ext>
            </a:extLst>
          </p:cNvPr>
          <p:cNvSpPr/>
          <p:nvPr/>
        </p:nvSpPr>
        <p:spPr>
          <a:xfrm>
            <a:off x="587697" y="571500"/>
            <a:ext cx="1317303" cy="1730548"/>
          </a:xfrm>
          <a:custGeom>
            <a:avLst/>
            <a:gdLst/>
            <a:ahLst/>
            <a:cxnLst/>
            <a:rect l="l" t="t" r="r" b="b"/>
            <a:pathLst>
              <a:path w="1061516" h="1406829">
                <a:moveTo>
                  <a:pt x="0" y="0"/>
                </a:moveTo>
                <a:lnTo>
                  <a:pt x="1061516" y="0"/>
                </a:lnTo>
                <a:lnTo>
                  <a:pt x="1061516" y="1406828"/>
                </a:lnTo>
                <a:lnTo>
                  <a:pt x="0" y="140682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aphicFrame>
        <p:nvGraphicFramePr>
          <p:cNvPr id="12" name="Table 3">
            <a:extLst>
              <a:ext uri="{FF2B5EF4-FFF2-40B4-BE49-F238E27FC236}">
                <a16:creationId xmlns:a16="http://schemas.microsoft.com/office/drawing/2014/main" id="{851390C5-0A65-E9BB-9077-E90529E6557A}"/>
              </a:ext>
            </a:extLst>
          </p:cNvPr>
          <p:cNvGraphicFramePr>
            <a:graphicFrameLocks noGrp="1"/>
          </p:cNvGraphicFramePr>
          <p:nvPr>
            <p:extLst>
              <p:ext uri="{D42A27DB-BD31-4B8C-83A1-F6EECF244321}">
                <p14:modId xmlns:p14="http://schemas.microsoft.com/office/powerpoint/2010/main" val="2833961809"/>
              </p:ext>
            </p:extLst>
          </p:nvPr>
        </p:nvGraphicFramePr>
        <p:xfrm>
          <a:off x="609600" y="3291865"/>
          <a:ext cx="12344400" cy="6423635"/>
        </p:xfrm>
        <a:graphic>
          <a:graphicData uri="http://schemas.openxmlformats.org/drawingml/2006/table">
            <a:tbl>
              <a:tblPr/>
              <a:tblGrid>
                <a:gridCol w="3086100">
                  <a:extLst>
                    <a:ext uri="{9D8B030D-6E8A-4147-A177-3AD203B41FA5}">
                      <a16:colId xmlns:a16="http://schemas.microsoft.com/office/drawing/2014/main" val="20000"/>
                    </a:ext>
                  </a:extLst>
                </a:gridCol>
                <a:gridCol w="3086100">
                  <a:extLst>
                    <a:ext uri="{9D8B030D-6E8A-4147-A177-3AD203B41FA5}">
                      <a16:colId xmlns:a16="http://schemas.microsoft.com/office/drawing/2014/main" val="20001"/>
                    </a:ext>
                  </a:extLst>
                </a:gridCol>
                <a:gridCol w="3086100">
                  <a:extLst>
                    <a:ext uri="{9D8B030D-6E8A-4147-A177-3AD203B41FA5}">
                      <a16:colId xmlns:a16="http://schemas.microsoft.com/office/drawing/2014/main" val="20002"/>
                    </a:ext>
                  </a:extLst>
                </a:gridCol>
                <a:gridCol w="3086100">
                  <a:extLst>
                    <a:ext uri="{9D8B030D-6E8A-4147-A177-3AD203B41FA5}">
                      <a16:colId xmlns:a16="http://schemas.microsoft.com/office/drawing/2014/main" val="2360097907"/>
                    </a:ext>
                  </a:extLst>
                </a:gridCol>
              </a:tblGrid>
              <a:tr h="1542225">
                <a:tc>
                  <a:txBody>
                    <a:bodyPr/>
                    <a:lstStyle/>
                    <a:p>
                      <a:pPr algn="ctr">
                        <a:lnSpc>
                          <a:spcPts val="3499"/>
                        </a:lnSpc>
                        <a:defRPr/>
                      </a:pPr>
                      <a:endParaRPr lang="en-US" sz="1100" dirty="0"/>
                    </a:p>
                  </a:txBody>
                  <a:tcPr marL="190500" marR="190500" marT="190500" marB="190500" anchor="ctr">
                    <a:lnL w="0" cap="flat" cmpd="sng" algn="ctr">
                      <a:solidFill>
                        <a:srgbClr val="31356E"/>
                      </a:solidFill>
                      <a:prstDash val="solid"/>
                      <a:round/>
                      <a:headEnd type="none" w="med" len="med"/>
                      <a:tailEnd type="none" w="med" len="med"/>
                    </a:lnL>
                    <a:lnR w="9525" cap="flat" cmpd="sng" algn="ctr">
                      <a:solidFill>
                        <a:srgbClr val="31356E"/>
                      </a:solidFill>
                      <a:prstDash val="solid"/>
                      <a:round/>
                      <a:headEnd type="none" w="med" len="med"/>
                      <a:tailEnd type="none" w="med" len="med"/>
                    </a:lnR>
                    <a:lnT w="0" cap="flat" cmpd="sng" algn="ctr">
                      <a:solidFill>
                        <a:srgbClr val="31356E"/>
                      </a:solidFill>
                      <a:prstDash val="solid"/>
                      <a:round/>
                      <a:headEnd type="none" w="med" len="med"/>
                      <a:tailEnd type="none" w="med" len="med"/>
                    </a:lnT>
                    <a:lnB w="9525" cap="flat" cmpd="sng" algn="ctr">
                      <a:solidFill>
                        <a:srgbClr val="31356E"/>
                      </a:solidFill>
                      <a:prstDash val="solid"/>
                      <a:round/>
                      <a:headEnd type="none" w="med" len="med"/>
                      <a:tailEnd type="none" w="med" len="med"/>
                    </a:lnB>
                  </a:tcPr>
                </a:tc>
                <a:tc>
                  <a:txBody>
                    <a:bodyPr/>
                    <a:lstStyle/>
                    <a:p>
                      <a:pPr algn="ctr">
                        <a:lnSpc>
                          <a:spcPts val="2800"/>
                        </a:lnSpc>
                        <a:defRPr/>
                      </a:pPr>
                      <a:r>
                        <a:rPr lang="en-US" sz="3600" spc="100" dirty="0">
                          <a:solidFill>
                            <a:srgbClr val="FFFFFF"/>
                          </a:solidFill>
                          <a:latin typeface="+mn-lt"/>
                        </a:rPr>
                        <a:t>KOLEGIJOJE</a:t>
                      </a:r>
                      <a:endParaRPr lang="en-US" sz="3600" dirty="0">
                        <a:latin typeface="+mn-lt"/>
                      </a:endParaRPr>
                    </a:p>
                  </a:txBody>
                  <a:tcPr marL="190500" marR="190500" marT="190500" marB="190500" anchor="ctr">
                    <a:lnL w="9525" cap="flat" cmpd="sng" algn="ctr">
                      <a:solidFill>
                        <a:srgbClr val="31356E"/>
                      </a:solidFill>
                      <a:prstDash val="solid"/>
                      <a:round/>
                      <a:headEnd type="none" w="med" len="med"/>
                      <a:tailEnd type="none" w="med" len="med"/>
                    </a:lnL>
                    <a:lnR w="9525" cap="flat" cmpd="sng" algn="ctr">
                      <a:solidFill>
                        <a:srgbClr val="31356E"/>
                      </a:solidFill>
                      <a:prstDash val="solid"/>
                      <a:round/>
                      <a:headEnd type="none" w="med" len="med"/>
                      <a:tailEnd type="none" w="med" len="med"/>
                    </a:lnR>
                    <a:lnT w="9525" cap="flat" cmpd="sng" algn="ctr">
                      <a:solidFill>
                        <a:srgbClr val="31356E"/>
                      </a:solidFill>
                      <a:prstDash val="solid"/>
                      <a:round/>
                      <a:headEnd type="none" w="med" len="med"/>
                      <a:tailEnd type="none" w="med" len="med"/>
                    </a:lnT>
                    <a:lnB w="9525" cap="flat" cmpd="sng" algn="ctr">
                      <a:solidFill>
                        <a:srgbClr val="31356E"/>
                      </a:solidFill>
                      <a:prstDash val="solid"/>
                      <a:round/>
                      <a:headEnd type="none" w="med" len="med"/>
                      <a:tailEnd type="none" w="med" len="med"/>
                    </a:lnB>
                    <a:solidFill>
                      <a:srgbClr val="31356E"/>
                    </a:solidFill>
                  </a:tcPr>
                </a:tc>
                <a:tc>
                  <a:txBody>
                    <a:bodyPr/>
                    <a:lstStyle/>
                    <a:p>
                      <a:pPr algn="ctr">
                        <a:lnSpc>
                          <a:spcPts val="2800"/>
                        </a:lnSpc>
                        <a:defRPr/>
                      </a:pPr>
                      <a:r>
                        <a:rPr lang="en-US" sz="3600" spc="100" dirty="0">
                          <a:solidFill>
                            <a:srgbClr val="FFFFFF"/>
                          </a:solidFill>
                          <a:latin typeface="+mn-lt"/>
                        </a:rPr>
                        <a:t>SPF</a:t>
                      </a:r>
                      <a:endParaRPr lang="en-US" sz="3600" dirty="0">
                        <a:latin typeface="+mn-lt"/>
                      </a:endParaRPr>
                    </a:p>
                  </a:txBody>
                  <a:tcPr marL="190500" marR="190500" marT="190500" marB="190500" anchor="ctr">
                    <a:lnL w="9525" cap="flat" cmpd="sng" algn="ctr">
                      <a:solidFill>
                        <a:srgbClr val="31356E"/>
                      </a:solidFill>
                      <a:prstDash val="solid"/>
                      <a:round/>
                      <a:headEnd type="none" w="med" len="med"/>
                      <a:tailEnd type="none" w="med" len="med"/>
                    </a:lnL>
                    <a:lnR w="9525" cap="flat" cmpd="sng" algn="ctr">
                      <a:solidFill>
                        <a:srgbClr val="31356E"/>
                      </a:solidFill>
                      <a:prstDash val="solid"/>
                      <a:round/>
                      <a:headEnd type="none" w="med" len="med"/>
                      <a:tailEnd type="none" w="med" len="med"/>
                    </a:lnR>
                    <a:lnT w="9525" cap="flat" cmpd="sng" algn="ctr">
                      <a:solidFill>
                        <a:srgbClr val="31356E"/>
                      </a:solidFill>
                      <a:prstDash val="solid"/>
                      <a:round/>
                      <a:headEnd type="none" w="med" len="med"/>
                      <a:tailEnd type="none" w="med" len="med"/>
                    </a:lnT>
                    <a:lnB w="9525" cap="flat" cmpd="sng" algn="ctr">
                      <a:solidFill>
                        <a:srgbClr val="31356E"/>
                      </a:solidFill>
                      <a:prstDash val="solid"/>
                      <a:round/>
                      <a:headEnd type="none" w="med" len="med"/>
                      <a:tailEnd type="none" w="med" len="med"/>
                    </a:lnB>
                    <a:solidFill>
                      <a:srgbClr val="31356E"/>
                    </a:solidFill>
                  </a:tcPr>
                </a:tc>
                <a:tc>
                  <a:txBody>
                    <a:bodyPr/>
                    <a:lstStyle/>
                    <a:p>
                      <a:pPr algn="ctr">
                        <a:lnSpc>
                          <a:spcPts val="2800"/>
                        </a:lnSpc>
                        <a:defRPr/>
                      </a:pPr>
                      <a:r>
                        <a:rPr lang="en-US" sz="3600" kern="1200" spc="100" dirty="0">
                          <a:solidFill>
                            <a:srgbClr val="FFFFFF"/>
                          </a:solidFill>
                          <a:latin typeface="+mn-lt"/>
                          <a:ea typeface="+mn-ea"/>
                          <a:cs typeface="+mn-cs"/>
                        </a:rPr>
                        <a:t>VTF</a:t>
                      </a:r>
                    </a:p>
                  </a:txBody>
                  <a:tcPr marL="190500" marR="190500" marT="190500" marB="190500" anchor="ctr">
                    <a:lnL w="9525" cap="flat" cmpd="sng" algn="ctr">
                      <a:solidFill>
                        <a:srgbClr val="31356E"/>
                      </a:solidFill>
                      <a:prstDash val="solid"/>
                      <a:round/>
                      <a:headEnd type="none" w="med" len="med"/>
                      <a:tailEnd type="none" w="med" len="med"/>
                    </a:lnL>
                    <a:lnR w="9525" cap="flat" cmpd="sng" algn="ctr">
                      <a:solidFill>
                        <a:srgbClr val="31356E"/>
                      </a:solidFill>
                      <a:prstDash val="solid"/>
                      <a:round/>
                      <a:headEnd type="none" w="med" len="med"/>
                      <a:tailEnd type="none" w="med" len="med"/>
                    </a:lnR>
                    <a:lnT w="9525" cap="flat" cmpd="sng" algn="ctr">
                      <a:solidFill>
                        <a:srgbClr val="31356E"/>
                      </a:solidFill>
                      <a:prstDash val="solid"/>
                      <a:round/>
                      <a:headEnd type="none" w="med" len="med"/>
                      <a:tailEnd type="none" w="med" len="med"/>
                    </a:lnT>
                    <a:lnB w="9525" cap="flat" cmpd="sng" algn="ctr">
                      <a:solidFill>
                        <a:srgbClr val="31356E"/>
                      </a:solidFill>
                      <a:prstDash val="solid"/>
                      <a:round/>
                      <a:headEnd type="none" w="med" len="med"/>
                      <a:tailEnd type="none" w="med" len="med"/>
                    </a:lnB>
                    <a:solidFill>
                      <a:srgbClr val="31356E"/>
                    </a:solidFill>
                  </a:tcPr>
                </a:tc>
                <a:extLst>
                  <a:ext uri="{0D108BD9-81ED-4DB2-BD59-A6C34878D82A}">
                    <a16:rowId xmlns:a16="http://schemas.microsoft.com/office/drawing/2014/main" val="10000"/>
                  </a:ext>
                </a:extLst>
              </a:tr>
              <a:tr h="1635308">
                <a:tc>
                  <a:txBody>
                    <a:bodyPr/>
                    <a:lstStyle/>
                    <a:p>
                      <a:pPr algn="ctr">
                        <a:lnSpc>
                          <a:spcPts val="2800"/>
                        </a:lnSpc>
                        <a:defRPr/>
                      </a:pPr>
                      <a:r>
                        <a:rPr lang="en-US" sz="4400" spc="100" dirty="0">
                          <a:solidFill>
                            <a:srgbClr val="FFFFFF"/>
                          </a:solidFill>
                          <a:latin typeface="+mn-lt"/>
                        </a:rPr>
                        <a:t>2023</a:t>
                      </a:r>
                      <a:endParaRPr lang="en-US" sz="4400" dirty="0">
                        <a:latin typeface="+mn-lt"/>
                      </a:endParaRPr>
                    </a:p>
                  </a:txBody>
                  <a:tcPr marL="190500" marR="190500" marT="190500" marB="190500" anchor="ctr">
                    <a:lnL w="9525" cap="flat" cmpd="sng" algn="ctr">
                      <a:solidFill>
                        <a:srgbClr val="31356E"/>
                      </a:solidFill>
                      <a:prstDash val="solid"/>
                      <a:round/>
                      <a:headEnd type="none" w="med" len="med"/>
                      <a:tailEnd type="none" w="med" len="med"/>
                    </a:lnL>
                    <a:lnR w="9525" cap="flat" cmpd="sng" algn="ctr">
                      <a:solidFill>
                        <a:srgbClr val="31356E"/>
                      </a:solidFill>
                      <a:prstDash val="solid"/>
                      <a:round/>
                      <a:headEnd type="none" w="med" len="med"/>
                      <a:tailEnd type="none" w="med" len="med"/>
                    </a:lnR>
                    <a:lnT w="9525" cap="flat" cmpd="sng" algn="ctr">
                      <a:solidFill>
                        <a:srgbClr val="31356E"/>
                      </a:solidFill>
                      <a:prstDash val="solid"/>
                      <a:round/>
                      <a:headEnd type="none" w="med" len="med"/>
                      <a:tailEnd type="none" w="med" len="med"/>
                    </a:lnT>
                    <a:lnB w="9525" cap="flat" cmpd="sng" algn="ctr">
                      <a:solidFill>
                        <a:srgbClr val="31356E"/>
                      </a:solidFill>
                      <a:prstDash val="solid"/>
                      <a:round/>
                      <a:headEnd type="none" w="med" len="med"/>
                      <a:tailEnd type="none" w="med" len="med"/>
                    </a:lnB>
                    <a:solidFill>
                      <a:srgbClr val="31356E"/>
                    </a:solidFill>
                  </a:tcPr>
                </a:tc>
                <a:tc>
                  <a:txBody>
                    <a:bodyPr/>
                    <a:lstStyle/>
                    <a:p>
                      <a:pPr algn="ctr">
                        <a:lnSpc>
                          <a:spcPts val="3499"/>
                        </a:lnSpc>
                        <a:defRPr/>
                      </a:pPr>
                      <a:r>
                        <a:rPr lang="en-US" sz="3600" b="1" dirty="0">
                          <a:solidFill>
                            <a:srgbClr val="000000"/>
                          </a:solidFill>
                          <a:latin typeface="+mn-lt"/>
                        </a:rPr>
                        <a:t>1631</a:t>
                      </a:r>
                      <a:endParaRPr lang="en-US" sz="3600" b="1" dirty="0">
                        <a:latin typeface="+mn-lt"/>
                      </a:endParaRPr>
                    </a:p>
                  </a:txBody>
                  <a:tcPr marL="190500" marR="190500" marT="190500" marB="190500" anchor="ctr">
                    <a:lnL w="9525" cap="flat" cmpd="sng" algn="ctr">
                      <a:solidFill>
                        <a:srgbClr val="31356E"/>
                      </a:solidFill>
                      <a:prstDash val="solid"/>
                      <a:round/>
                      <a:headEnd type="none" w="med" len="med"/>
                      <a:tailEnd type="none" w="med" len="med"/>
                    </a:lnL>
                    <a:lnR w="9525" cap="flat" cmpd="sng" algn="ctr">
                      <a:solidFill>
                        <a:srgbClr val="31356E"/>
                      </a:solidFill>
                      <a:prstDash val="solid"/>
                      <a:round/>
                      <a:headEnd type="none" w="med" len="med"/>
                      <a:tailEnd type="none" w="med" len="med"/>
                    </a:lnR>
                    <a:lnT w="9525" cap="flat" cmpd="sng" algn="ctr">
                      <a:solidFill>
                        <a:srgbClr val="31356E"/>
                      </a:solidFill>
                      <a:prstDash val="solid"/>
                      <a:round/>
                      <a:headEnd type="none" w="med" len="med"/>
                      <a:tailEnd type="none" w="med" len="med"/>
                    </a:lnT>
                    <a:lnB w="9525" cap="flat" cmpd="sng" algn="ctr">
                      <a:solidFill>
                        <a:srgbClr val="31356E"/>
                      </a:solidFill>
                      <a:prstDash val="solid"/>
                      <a:round/>
                      <a:headEnd type="none" w="med" len="med"/>
                      <a:tailEnd type="none" w="med" len="med"/>
                    </a:lnB>
                    <a:solidFill>
                      <a:srgbClr val="FFFFFF"/>
                    </a:solidFill>
                  </a:tcPr>
                </a:tc>
                <a:tc>
                  <a:txBody>
                    <a:bodyPr/>
                    <a:lstStyle/>
                    <a:p>
                      <a:pPr algn="ctr">
                        <a:lnSpc>
                          <a:spcPts val="3499"/>
                        </a:lnSpc>
                        <a:defRPr/>
                      </a:pPr>
                      <a:r>
                        <a:rPr lang="en-US" sz="3600" b="1" kern="1200" dirty="0">
                          <a:solidFill>
                            <a:srgbClr val="000000"/>
                          </a:solidFill>
                          <a:latin typeface="+mn-lt"/>
                          <a:ea typeface="+mn-ea"/>
                          <a:cs typeface="+mn-cs"/>
                        </a:rPr>
                        <a:t>576</a:t>
                      </a:r>
                    </a:p>
                  </a:txBody>
                  <a:tcPr marL="190500" marR="190500" marT="190500" marB="190500" anchor="ctr">
                    <a:lnL w="9525" cap="flat" cmpd="sng" algn="ctr">
                      <a:solidFill>
                        <a:srgbClr val="31356E"/>
                      </a:solidFill>
                      <a:prstDash val="solid"/>
                      <a:round/>
                      <a:headEnd type="none" w="med" len="med"/>
                      <a:tailEnd type="none" w="med" len="med"/>
                    </a:lnL>
                    <a:lnR w="9525" cap="flat" cmpd="sng" algn="ctr">
                      <a:solidFill>
                        <a:srgbClr val="31356E"/>
                      </a:solidFill>
                      <a:prstDash val="solid"/>
                      <a:round/>
                      <a:headEnd type="none" w="med" len="med"/>
                      <a:tailEnd type="none" w="med" len="med"/>
                    </a:lnR>
                    <a:lnT w="9525" cap="flat" cmpd="sng" algn="ctr">
                      <a:solidFill>
                        <a:srgbClr val="31356E"/>
                      </a:solidFill>
                      <a:prstDash val="solid"/>
                      <a:round/>
                      <a:headEnd type="none" w="med" len="med"/>
                      <a:tailEnd type="none" w="med" len="med"/>
                    </a:lnT>
                    <a:lnB w="9525" cap="flat" cmpd="sng" algn="ctr">
                      <a:solidFill>
                        <a:srgbClr val="31356E"/>
                      </a:solidFill>
                      <a:prstDash val="solid"/>
                      <a:round/>
                      <a:headEnd type="none" w="med" len="med"/>
                      <a:tailEnd type="none" w="med" len="med"/>
                    </a:lnB>
                    <a:solidFill>
                      <a:srgbClr val="FFFFFF"/>
                    </a:solidFill>
                  </a:tcPr>
                </a:tc>
                <a:tc>
                  <a:txBody>
                    <a:bodyPr/>
                    <a:lstStyle/>
                    <a:p>
                      <a:pPr algn="ctr">
                        <a:lnSpc>
                          <a:spcPts val="3499"/>
                        </a:lnSpc>
                        <a:defRPr/>
                      </a:pPr>
                      <a:r>
                        <a:rPr lang="en-US" sz="3600" b="1" kern="1200" dirty="0">
                          <a:solidFill>
                            <a:srgbClr val="000000"/>
                          </a:solidFill>
                          <a:latin typeface="+mn-lt"/>
                          <a:ea typeface="+mn-ea"/>
                          <a:cs typeface="+mn-cs"/>
                        </a:rPr>
                        <a:t>1055</a:t>
                      </a:r>
                    </a:p>
                  </a:txBody>
                  <a:tcPr marL="190500" marR="190500" marT="190500" marB="190500" anchor="ctr">
                    <a:lnL w="9525" cap="flat" cmpd="sng" algn="ctr">
                      <a:solidFill>
                        <a:srgbClr val="31356E"/>
                      </a:solidFill>
                      <a:prstDash val="solid"/>
                      <a:round/>
                      <a:headEnd type="none" w="med" len="med"/>
                      <a:tailEnd type="none" w="med" len="med"/>
                    </a:lnL>
                    <a:lnR w="9525" cap="flat" cmpd="sng" algn="ctr">
                      <a:solidFill>
                        <a:srgbClr val="31356E"/>
                      </a:solidFill>
                      <a:prstDash val="solid"/>
                      <a:round/>
                      <a:headEnd type="none" w="med" len="med"/>
                      <a:tailEnd type="none" w="med" len="med"/>
                    </a:lnR>
                    <a:lnT w="9525" cap="flat" cmpd="sng" algn="ctr">
                      <a:solidFill>
                        <a:srgbClr val="31356E"/>
                      </a:solidFill>
                      <a:prstDash val="solid"/>
                      <a:round/>
                      <a:headEnd type="none" w="med" len="med"/>
                      <a:tailEnd type="none" w="med" len="med"/>
                    </a:lnT>
                    <a:lnB w="9525" cap="flat" cmpd="sng" algn="ctr">
                      <a:solidFill>
                        <a:srgbClr val="31356E"/>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623051">
                <a:tc>
                  <a:txBody>
                    <a:bodyPr/>
                    <a:lstStyle/>
                    <a:p>
                      <a:pPr algn="ctr">
                        <a:lnSpc>
                          <a:spcPts val="2800"/>
                        </a:lnSpc>
                        <a:defRPr/>
                      </a:pPr>
                      <a:r>
                        <a:rPr lang="en-US" sz="4400" spc="100" dirty="0">
                          <a:solidFill>
                            <a:srgbClr val="FFFFFF"/>
                          </a:solidFill>
                          <a:latin typeface="+mn-lt"/>
                        </a:rPr>
                        <a:t>2022</a:t>
                      </a:r>
                      <a:endParaRPr lang="en-US" sz="4400" dirty="0">
                        <a:latin typeface="+mn-lt"/>
                      </a:endParaRPr>
                    </a:p>
                  </a:txBody>
                  <a:tcPr marL="190500" marR="190500" marT="190500" marB="190500" anchor="ctr">
                    <a:lnL w="9525" cap="flat" cmpd="sng" algn="ctr">
                      <a:solidFill>
                        <a:srgbClr val="31356E"/>
                      </a:solidFill>
                      <a:prstDash val="solid"/>
                      <a:round/>
                      <a:headEnd type="none" w="med" len="med"/>
                      <a:tailEnd type="none" w="med" len="med"/>
                    </a:lnL>
                    <a:lnR w="9525" cap="flat" cmpd="sng" algn="ctr">
                      <a:solidFill>
                        <a:srgbClr val="31356E"/>
                      </a:solidFill>
                      <a:prstDash val="solid"/>
                      <a:round/>
                      <a:headEnd type="none" w="med" len="med"/>
                      <a:tailEnd type="none" w="med" len="med"/>
                    </a:lnR>
                    <a:lnT w="9525" cap="flat" cmpd="sng" algn="ctr">
                      <a:solidFill>
                        <a:srgbClr val="31356E"/>
                      </a:solidFill>
                      <a:prstDash val="solid"/>
                      <a:round/>
                      <a:headEnd type="none" w="med" len="med"/>
                      <a:tailEnd type="none" w="med" len="med"/>
                    </a:lnT>
                    <a:lnB w="9525" cap="flat" cmpd="sng" algn="ctr">
                      <a:solidFill>
                        <a:srgbClr val="31356E"/>
                      </a:solidFill>
                      <a:prstDash val="solid"/>
                      <a:round/>
                      <a:headEnd type="none" w="med" len="med"/>
                      <a:tailEnd type="none" w="med" len="med"/>
                    </a:lnB>
                    <a:solidFill>
                      <a:srgbClr val="31356E"/>
                    </a:solidFill>
                  </a:tcPr>
                </a:tc>
                <a:tc>
                  <a:txBody>
                    <a:bodyPr/>
                    <a:lstStyle/>
                    <a:p>
                      <a:pPr algn="ctr">
                        <a:lnSpc>
                          <a:spcPts val="3499"/>
                        </a:lnSpc>
                        <a:defRPr/>
                      </a:pPr>
                      <a:r>
                        <a:rPr lang="en-US" sz="3600" b="1" kern="1200" dirty="0">
                          <a:solidFill>
                            <a:srgbClr val="000000"/>
                          </a:solidFill>
                          <a:latin typeface="+mn-lt"/>
                          <a:ea typeface="+mn-ea"/>
                          <a:cs typeface="+mn-cs"/>
                        </a:rPr>
                        <a:t>1582</a:t>
                      </a:r>
                    </a:p>
                  </a:txBody>
                  <a:tcPr marL="190500" marR="190500" marT="190500" marB="190500" anchor="ctr">
                    <a:lnL w="9525" cap="flat" cmpd="sng" algn="ctr">
                      <a:solidFill>
                        <a:srgbClr val="31356E"/>
                      </a:solidFill>
                      <a:prstDash val="solid"/>
                      <a:round/>
                      <a:headEnd type="none" w="med" len="med"/>
                      <a:tailEnd type="none" w="med" len="med"/>
                    </a:lnL>
                    <a:lnR w="9525" cap="flat" cmpd="sng" algn="ctr">
                      <a:solidFill>
                        <a:srgbClr val="31356E"/>
                      </a:solidFill>
                      <a:prstDash val="solid"/>
                      <a:round/>
                      <a:headEnd type="none" w="med" len="med"/>
                      <a:tailEnd type="none" w="med" len="med"/>
                    </a:lnR>
                    <a:lnT w="9525" cap="flat" cmpd="sng" algn="ctr">
                      <a:solidFill>
                        <a:srgbClr val="31356E"/>
                      </a:solidFill>
                      <a:prstDash val="solid"/>
                      <a:round/>
                      <a:headEnd type="none" w="med" len="med"/>
                      <a:tailEnd type="none" w="med" len="med"/>
                    </a:lnT>
                    <a:lnB w="9525" cap="flat" cmpd="sng" algn="ctr">
                      <a:solidFill>
                        <a:srgbClr val="31356E"/>
                      </a:solidFill>
                      <a:prstDash val="solid"/>
                      <a:round/>
                      <a:headEnd type="none" w="med" len="med"/>
                      <a:tailEnd type="none" w="med" len="med"/>
                    </a:lnB>
                    <a:solidFill>
                      <a:srgbClr val="FFFFFF"/>
                    </a:solidFill>
                  </a:tcPr>
                </a:tc>
                <a:tc>
                  <a:txBody>
                    <a:bodyPr/>
                    <a:lstStyle/>
                    <a:p>
                      <a:pPr algn="ctr">
                        <a:lnSpc>
                          <a:spcPts val="3499"/>
                        </a:lnSpc>
                        <a:defRPr/>
                      </a:pPr>
                      <a:r>
                        <a:rPr lang="en-US" sz="3600" b="1" kern="1200" dirty="0">
                          <a:solidFill>
                            <a:srgbClr val="000000"/>
                          </a:solidFill>
                          <a:latin typeface="+mn-lt"/>
                          <a:ea typeface="+mn-ea"/>
                          <a:cs typeface="+mn-cs"/>
                        </a:rPr>
                        <a:t>560</a:t>
                      </a:r>
                    </a:p>
                  </a:txBody>
                  <a:tcPr marL="190500" marR="190500" marT="190500" marB="190500" anchor="ctr">
                    <a:lnL w="9525" cap="flat" cmpd="sng" algn="ctr">
                      <a:solidFill>
                        <a:srgbClr val="31356E"/>
                      </a:solidFill>
                      <a:prstDash val="solid"/>
                      <a:round/>
                      <a:headEnd type="none" w="med" len="med"/>
                      <a:tailEnd type="none" w="med" len="med"/>
                    </a:lnL>
                    <a:lnR w="9525" cap="flat" cmpd="sng" algn="ctr">
                      <a:solidFill>
                        <a:srgbClr val="31356E"/>
                      </a:solidFill>
                      <a:prstDash val="solid"/>
                      <a:round/>
                      <a:headEnd type="none" w="med" len="med"/>
                      <a:tailEnd type="none" w="med" len="med"/>
                    </a:lnR>
                    <a:lnT w="9525" cap="flat" cmpd="sng" algn="ctr">
                      <a:solidFill>
                        <a:srgbClr val="31356E"/>
                      </a:solidFill>
                      <a:prstDash val="solid"/>
                      <a:round/>
                      <a:headEnd type="none" w="med" len="med"/>
                      <a:tailEnd type="none" w="med" len="med"/>
                    </a:lnT>
                    <a:lnB w="9525" cap="flat" cmpd="sng" algn="ctr">
                      <a:solidFill>
                        <a:srgbClr val="31356E"/>
                      </a:solidFill>
                      <a:prstDash val="solid"/>
                      <a:round/>
                      <a:headEnd type="none" w="med" len="med"/>
                      <a:tailEnd type="none" w="med" len="med"/>
                    </a:lnB>
                    <a:solidFill>
                      <a:srgbClr val="FFFFFF"/>
                    </a:solidFill>
                  </a:tcPr>
                </a:tc>
                <a:tc>
                  <a:txBody>
                    <a:bodyPr/>
                    <a:lstStyle/>
                    <a:p>
                      <a:pPr algn="ctr">
                        <a:lnSpc>
                          <a:spcPts val="3499"/>
                        </a:lnSpc>
                        <a:defRPr/>
                      </a:pPr>
                      <a:r>
                        <a:rPr lang="en-US" sz="3600" b="1" kern="1200" dirty="0">
                          <a:solidFill>
                            <a:srgbClr val="000000"/>
                          </a:solidFill>
                          <a:latin typeface="+mn-lt"/>
                          <a:ea typeface="+mn-ea"/>
                          <a:cs typeface="+mn-cs"/>
                        </a:rPr>
                        <a:t>1022</a:t>
                      </a:r>
                    </a:p>
                  </a:txBody>
                  <a:tcPr marL="190500" marR="190500" marT="190500" marB="190500" anchor="ctr">
                    <a:lnL w="9525" cap="flat" cmpd="sng" algn="ctr">
                      <a:solidFill>
                        <a:srgbClr val="31356E"/>
                      </a:solidFill>
                      <a:prstDash val="solid"/>
                      <a:round/>
                      <a:headEnd type="none" w="med" len="med"/>
                      <a:tailEnd type="none" w="med" len="med"/>
                    </a:lnL>
                    <a:lnR w="9525" cap="flat" cmpd="sng" algn="ctr">
                      <a:solidFill>
                        <a:srgbClr val="31356E"/>
                      </a:solidFill>
                      <a:prstDash val="solid"/>
                      <a:round/>
                      <a:headEnd type="none" w="med" len="med"/>
                      <a:tailEnd type="none" w="med" len="med"/>
                    </a:lnR>
                    <a:lnT w="9525" cap="flat" cmpd="sng" algn="ctr">
                      <a:solidFill>
                        <a:srgbClr val="31356E"/>
                      </a:solidFill>
                      <a:prstDash val="solid"/>
                      <a:round/>
                      <a:headEnd type="none" w="med" len="med"/>
                      <a:tailEnd type="none" w="med" len="med"/>
                    </a:lnT>
                    <a:lnB w="9525" cap="flat" cmpd="sng" algn="ctr">
                      <a:solidFill>
                        <a:srgbClr val="31356E"/>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623051">
                <a:tc>
                  <a:txBody>
                    <a:bodyPr/>
                    <a:lstStyle/>
                    <a:p>
                      <a:pPr algn="ctr">
                        <a:lnSpc>
                          <a:spcPts val="2800"/>
                        </a:lnSpc>
                        <a:defRPr/>
                      </a:pPr>
                      <a:r>
                        <a:rPr lang="en-US" sz="4400" spc="100" dirty="0">
                          <a:solidFill>
                            <a:srgbClr val="FFFFFF"/>
                          </a:solidFill>
                          <a:latin typeface="+mn-lt"/>
                        </a:rPr>
                        <a:t>2021</a:t>
                      </a:r>
                      <a:endParaRPr lang="en-US" sz="4400" dirty="0">
                        <a:latin typeface="+mn-lt"/>
                      </a:endParaRPr>
                    </a:p>
                  </a:txBody>
                  <a:tcPr marL="190500" marR="190500" marT="190500" marB="190500" anchor="ctr">
                    <a:lnL w="9525" cap="flat" cmpd="sng" algn="ctr">
                      <a:solidFill>
                        <a:srgbClr val="31356E"/>
                      </a:solidFill>
                      <a:prstDash val="solid"/>
                      <a:round/>
                      <a:headEnd type="none" w="med" len="med"/>
                      <a:tailEnd type="none" w="med" len="med"/>
                    </a:lnL>
                    <a:lnR w="9525" cap="flat" cmpd="sng" algn="ctr">
                      <a:solidFill>
                        <a:srgbClr val="31356E"/>
                      </a:solidFill>
                      <a:prstDash val="solid"/>
                      <a:round/>
                      <a:headEnd type="none" w="med" len="med"/>
                      <a:tailEnd type="none" w="med" len="med"/>
                    </a:lnR>
                    <a:lnT w="9525" cap="flat" cmpd="sng" algn="ctr">
                      <a:solidFill>
                        <a:srgbClr val="31356E"/>
                      </a:solidFill>
                      <a:prstDash val="solid"/>
                      <a:round/>
                      <a:headEnd type="none" w="med" len="med"/>
                      <a:tailEnd type="none" w="med" len="med"/>
                    </a:lnT>
                    <a:lnB w="9525" cap="flat" cmpd="sng" algn="ctr">
                      <a:solidFill>
                        <a:srgbClr val="31356E"/>
                      </a:solidFill>
                      <a:prstDash val="solid"/>
                      <a:round/>
                      <a:headEnd type="none" w="med" len="med"/>
                      <a:tailEnd type="none" w="med" len="med"/>
                    </a:lnB>
                    <a:solidFill>
                      <a:srgbClr val="31356E"/>
                    </a:solidFill>
                  </a:tcPr>
                </a:tc>
                <a:tc>
                  <a:txBody>
                    <a:bodyPr/>
                    <a:lstStyle/>
                    <a:p>
                      <a:pPr algn="ctr">
                        <a:lnSpc>
                          <a:spcPts val="3499"/>
                        </a:lnSpc>
                        <a:defRPr/>
                      </a:pPr>
                      <a:r>
                        <a:rPr lang="en-US" sz="3600" b="1" kern="1200" dirty="0">
                          <a:solidFill>
                            <a:srgbClr val="000000"/>
                          </a:solidFill>
                          <a:latin typeface="+mn-lt"/>
                          <a:ea typeface="+mn-ea"/>
                          <a:cs typeface="+mn-cs"/>
                        </a:rPr>
                        <a:t>1304</a:t>
                      </a:r>
                    </a:p>
                  </a:txBody>
                  <a:tcPr marL="190500" marR="190500" marT="190500" marB="190500" anchor="ctr">
                    <a:lnL w="9525" cap="flat" cmpd="sng" algn="ctr">
                      <a:solidFill>
                        <a:srgbClr val="31356E"/>
                      </a:solidFill>
                      <a:prstDash val="solid"/>
                      <a:round/>
                      <a:headEnd type="none" w="med" len="med"/>
                      <a:tailEnd type="none" w="med" len="med"/>
                    </a:lnL>
                    <a:lnR w="9525" cap="flat" cmpd="sng" algn="ctr">
                      <a:solidFill>
                        <a:srgbClr val="31356E"/>
                      </a:solidFill>
                      <a:prstDash val="solid"/>
                      <a:round/>
                      <a:headEnd type="none" w="med" len="med"/>
                      <a:tailEnd type="none" w="med" len="med"/>
                    </a:lnR>
                    <a:lnT w="9525" cap="flat" cmpd="sng" algn="ctr">
                      <a:solidFill>
                        <a:srgbClr val="31356E"/>
                      </a:solidFill>
                      <a:prstDash val="solid"/>
                      <a:round/>
                      <a:headEnd type="none" w="med" len="med"/>
                      <a:tailEnd type="none" w="med" len="med"/>
                    </a:lnT>
                    <a:lnB w="9525" cap="flat" cmpd="sng" algn="ctr">
                      <a:solidFill>
                        <a:srgbClr val="31356E"/>
                      </a:solidFill>
                      <a:prstDash val="solid"/>
                      <a:round/>
                      <a:headEnd type="none" w="med" len="med"/>
                      <a:tailEnd type="none" w="med" len="med"/>
                    </a:lnB>
                    <a:solidFill>
                      <a:srgbClr val="FFFFFF"/>
                    </a:solidFill>
                  </a:tcPr>
                </a:tc>
                <a:tc>
                  <a:txBody>
                    <a:bodyPr/>
                    <a:lstStyle/>
                    <a:p>
                      <a:pPr algn="ctr">
                        <a:lnSpc>
                          <a:spcPts val="3499"/>
                        </a:lnSpc>
                        <a:defRPr/>
                      </a:pPr>
                      <a:r>
                        <a:rPr lang="en-US" sz="3600" b="1" kern="1200" dirty="0">
                          <a:solidFill>
                            <a:srgbClr val="000000"/>
                          </a:solidFill>
                          <a:latin typeface="+mn-lt"/>
                          <a:ea typeface="+mn-ea"/>
                          <a:cs typeface="+mn-cs"/>
                        </a:rPr>
                        <a:t>474</a:t>
                      </a:r>
                    </a:p>
                  </a:txBody>
                  <a:tcPr marL="190500" marR="190500" marT="190500" marB="190500" anchor="ctr">
                    <a:lnL w="9525" cap="flat" cmpd="sng" algn="ctr">
                      <a:solidFill>
                        <a:srgbClr val="31356E"/>
                      </a:solidFill>
                      <a:prstDash val="solid"/>
                      <a:round/>
                      <a:headEnd type="none" w="med" len="med"/>
                      <a:tailEnd type="none" w="med" len="med"/>
                    </a:lnL>
                    <a:lnR w="9525" cap="flat" cmpd="sng" algn="ctr">
                      <a:solidFill>
                        <a:srgbClr val="31356E"/>
                      </a:solidFill>
                      <a:prstDash val="solid"/>
                      <a:round/>
                      <a:headEnd type="none" w="med" len="med"/>
                      <a:tailEnd type="none" w="med" len="med"/>
                    </a:lnR>
                    <a:lnT w="9525" cap="flat" cmpd="sng" algn="ctr">
                      <a:solidFill>
                        <a:srgbClr val="31356E"/>
                      </a:solidFill>
                      <a:prstDash val="solid"/>
                      <a:round/>
                      <a:headEnd type="none" w="med" len="med"/>
                      <a:tailEnd type="none" w="med" len="med"/>
                    </a:lnT>
                    <a:lnB w="9525" cap="flat" cmpd="sng" algn="ctr">
                      <a:solidFill>
                        <a:srgbClr val="31356E"/>
                      </a:solidFill>
                      <a:prstDash val="solid"/>
                      <a:round/>
                      <a:headEnd type="none" w="med" len="med"/>
                      <a:tailEnd type="none" w="med" len="med"/>
                    </a:lnB>
                    <a:solidFill>
                      <a:srgbClr val="FFFFFF"/>
                    </a:solidFill>
                  </a:tcPr>
                </a:tc>
                <a:tc>
                  <a:txBody>
                    <a:bodyPr/>
                    <a:lstStyle/>
                    <a:p>
                      <a:pPr algn="ctr">
                        <a:lnSpc>
                          <a:spcPts val="3499"/>
                        </a:lnSpc>
                        <a:defRPr/>
                      </a:pPr>
                      <a:r>
                        <a:rPr lang="en-US" sz="3600" b="1" kern="1200" dirty="0">
                          <a:solidFill>
                            <a:srgbClr val="000000"/>
                          </a:solidFill>
                          <a:latin typeface="+mn-lt"/>
                          <a:ea typeface="+mn-ea"/>
                          <a:cs typeface="+mn-cs"/>
                        </a:rPr>
                        <a:t>830</a:t>
                      </a:r>
                    </a:p>
                  </a:txBody>
                  <a:tcPr marL="190500" marR="190500" marT="190500" marB="190500" anchor="ctr">
                    <a:lnL w="9525" cap="flat" cmpd="sng" algn="ctr">
                      <a:solidFill>
                        <a:srgbClr val="31356E"/>
                      </a:solidFill>
                      <a:prstDash val="solid"/>
                      <a:round/>
                      <a:headEnd type="none" w="med" len="med"/>
                      <a:tailEnd type="none" w="med" len="med"/>
                    </a:lnL>
                    <a:lnR w="9525" cap="flat" cmpd="sng" algn="ctr">
                      <a:solidFill>
                        <a:srgbClr val="31356E"/>
                      </a:solidFill>
                      <a:prstDash val="solid"/>
                      <a:round/>
                      <a:headEnd type="none" w="med" len="med"/>
                      <a:tailEnd type="none" w="med" len="med"/>
                    </a:lnR>
                    <a:lnT w="9525" cap="flat" cmpd="sng" algn="ctr">
                      <a:solidFill>
                        <a:srgbClr val="31356E"/>
                      </a:solidFill>
                      <a:prstDash val="solid"/>
                      <a:round/>
                      <a:headEnd type="none" w="med" len="med"/>
                      <a:tailEnd type="none" w="med" len="med"/>
                    </a:lnT>
                    <a:lnB w="9525" cap="flat" cmpd="sng" algn="ctr">
                      <a:solidFill>
                        <a:srgbClr val="31356E"/>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472375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1356E"/>
        </a:solidFill>
        <a:effectLst/>
      </p:bgPr>
    </p:bg>
    <p:spTree>
      <p:nvGrpSpPr>
        <p:cNvPr id="1" name=""/>
        <p:cNvGrpSpPr/>
        <p:nvPr/>
      </p:nvGrpSpPr>
      <p:grpSpPr>
        <a:xfrm>
          <a:off x="0" y="0"/>
          <a:ext cx="0" cy="0"/>
          <a:chOff x="0" y="0"/>
          <a:chExt cx="0" cy="0"/>
        </a:xfrm>
      </p:grpSpPr>
      <p:grpSp>
        <p:nvGrpSpPr>
          <p:cNvPr id="2" name="Group 2"/>
          <p:cNvGrpSpPr/>
          <p:nvPr/>
        </p:nvGrpSpPr>
        <p:grpSpPr>
          <a:xfrm>
            <a:off x="762000" y="3558914"/>
            <a:ext cx="4190999" cy="1330903"/>
            <a:chOff x="0" y="9525"/>
            <a:chExt cx="9597080" cy="1774537"/>
          </a:xfrm>
        </p:grpSpPr>
        <p:sp>
          <p:nvSpPr>
            <p:cNvPr id="3" name="TextBox 3"/>
            <p:cNvSpPr txBox="1"/>
            <p:nvPr/>
          </p:nvSpPr>
          <p:spPr>
            <a:xfrm>
              <a:off x="0" y="9525"/>
              <a:ext cx="9597080" cy="649751"/>
            </a:xfrm>
            <a:prstGeom prst="rect">
              <a:avLst/>
            </a:prstGeom>
          </p:spPr>
          <p:txBody>
            <a:bodyPr lIns="0" tIns="0" rIns="0" bIns="0" rtlCol="0" anchor="t">
              <a:spAutoFit/>
            </a:bodyPr>
            <a:lstStyle/>
            <a:p>
              <a:pPr marL="0" lvl="0" indent="0">
                <a:lnSpc>
                  <a:spcPts val="3840"/>
                </a:lnSpc>
                <a:spcBef>
                  <a:spcPct val="0"/>
                </a:spcBef>
              </a:pPr>
              <a:r>
                <a:rPr lang="en-US" sz="3200" u="none" dirty="0">
                  <a:solidFill>
                    <a:srgbClr val="FFFFFF"/>
                  </a:solidFill>
                  <a:latin typeface="TT Interphases"/>
                </a:rPr>
                <a:t>22 </a:t>
              </a:r>
              <a:r>
                <a:rPr lang="en-US" sz="3200" u="none" dirty="0" err="1">
                  <a:solidFill>
                    <a:srgbClr val="FFFFFF"/>
                  </a:solidFill>
                  <a:latin typeface="TT Interphases"/>
                </a:rPr>
                <a:t>studijų</a:t>
              </a:r>
              <a:r>
                <a:rPr lang="en-US" sz="3200" u="none" dirty="0">
                  <a:solidFill>
                    <a:srgbClr val="FFFFFF"/>
                  </a:solidFill>
                  <a:latin typeface="TT Interphases"/>
                </a:rPr>
                <a:t> </a:t>
              </a:r>
              <a:r>
                <a:rPr lang="en-US" sz="3200" u="none" dirty="0" err="1">
                  <a:solidFill>
                    <a:srgbClr val="FFFFFF"/>
                  </a:solidFill>
                  <a:latin typeface="TT Interphases"/>
                </a:rPr>
                <a:t>programos</a:t>
              </a:r>
              <a:endParaRPr lang="en-US" sz="3200" u="none" dirty="0">
                <a:solidFill>
                  <a:srgbClr val="FFFFFF"/>
                </a:solidFill>
                <a:latin typeface="TT Interphases"/>
              </a:endParaRPr>
            </a:p>
          </p:txBody>
        </p:sp>
        <p:sp>
          <p:nvSpPr>
            <p:cNvPr id="4" name="TextBox 4"/>
            <p:cNvSpPr txBox="1"/>
            <p:nvPr/>
          </p:nvSpPr>
          <p:spPr>
            <a:xfrm>
              <a:off x="0" y="830126"/>
              <a:ext cx="9597080" cy="953936"/>
            </a:xfrm>
            <a:prstGeom prst="rect">
              <a:avLst/>
            </a:prstGeom>
          </p:spPr>
          <p:txBody>
            <a:bodyPr lIns="0" tIns="0" rIns="0" bIns="0" rtlCol="0" anchor="t">
              <a:spAutoFit/>
            </a:bodyPr>
            <a:lstStyle/>
            <a:p>
              <a:pPr>
                <a:lnSpc>
                  <a:spcPts val="2940"/>
                </a:lnSpc>
              </a:pPr>
              <a:r>
                <a:rPr lang="en-US" sz="2100" dirty="0" err="1">
                  <a:solidFill>
                    <a:srgbClr val="FFFFFF"/>
                  </a:solidFill>
                  <a:latin typeface="TT Interphases"/>
                </a:rPr>
                <a:t>i</a:t>
              </a:r>
              <a:r>
                <a:rPr lang="en-US" sz="2100" u="none" dirty="0" err="1">
                  <a:solidFill>
                    <a:srgbClr val="FFFFFF"/>
                  </a:solidFill>
                  <a:latin typeface="TT Interphases"/>
                </a:rPr>
                <a:t>š</a:t>
              </a:r>
              <a:r>
                <a:rPr lang="en-US" sz="2100" u="none" dirty="0">
                  <a:solidFill>
                    <a:srgbClr val="FFFFFF"/>
                  </a:solidFill>
                  <a:latin typeface="TT Interphases"/>
                </a:rPr>
                <a:t> </a:t>
              </a:r>
              <a:r>
                <a:rPr lang="en-US" sz="2100" u="none" dirty="0" err="1">
                  <a:solidFill>
                    <a:srgbClr val="FFFFFF"/>
                  </a:solidFill>
                  <a:latin typeface="TT Interphases"/>
                </a:rPr>
                <a:t>jų</a:t>
              </a:r>
              <a:r>
                <a:rPr lang="en-US" sz="2100" u="none" dirty="0">
                  <a:solidFill>
                    <a:srgbClr val="FFFFFF"/>
                  </a:solidFill>
                  <a:latin typeface="TT Interphases"/>
                </a:rPr>
                <a:t> 1 </a:t>
              </a:r>
              <a:r>
                <a:rPr lang="en-US" sz="2100" u="none" dirty="0" err="1">
                  <a:solidFill>
                    <a:srgbClr val="FFFFFF"/>
                  </a:solidFill>
                  <a:latin typeface="TT Interphases"/>
                </a:rPr>
                <a:t>dvigubo</a:t>
              </a:r>
              <a:r>
                <a:rPr lang="en-US" sz="2100" u="none" dirty="0">
                  <a:solidFill>
                    <a:srgbClr val="FFFFFF"/>
                  </a:solidFill>
                  <a:latin typeface="TT Interphases"/>
                </a:rPr>
                <a:t> </a:t>
              </a:r>
              <a:r>
                <a:rPr lang="en-US" sz="2100" u="none" dirty="0" err="1">
                  <a:solidFill>
                    <a:srgbClr val="FFFFFF"/>
                  </a:solidFill>
                  <a:latin typeface="TT Interphases"/>
                </a:rPr>
                <a:t>diplomo</a:t>
              </a:r>
              <a:r>
                <a:rPr lang="en-US" sz="2100" u="none" dirty="0">
                  <a:solidFill>
                    <a:srgbClr val="FFFFFF"/>
                  </a:solidFill>
                  <a:latin typeface="TT Interphases"/>
                </a:rPr>
                <a:t>, 1 </a:t>
              </a:r>
              <a:r>
                <a:rPr lang="en-US" sz="2100" u="none" dirty="0" err="1">
                  <a:solidFill>
                    <a:srgbClr val="FFFFFF"/>
                  </a:solidFill>
                  <a:latin typeface="TT Interphases"/>
                </a:rPr>
                <a:t>nauja</a:t>
              </a:r>
              <a:r>
                <a:rPr lang="en-US" sz="2100" u="none" dirty="0">
                  <a:solidFill>
                    <a:srgbClr val="FFFFFF"/>
                  </a:solidFill>
                  <a:latin typeface="TT Interphases"/>
                </a:rPr>
                <a:t>, </a:t>
              </a:r>
            </a:p>
            <a:p>
              <a:pPr>
                <a:lnSpc>
                  <a:spcPts val="2940"/>
                </a:lnSpc>
              </a:pPr>
              <a:r>
                <a:rPr lang="en-US" sz="2100" u="none" dirty="0">
                  <a:solidFill>
                    <a:srgbClr val="FFFFFF"/>
                  </a:solidFill>
                  <a:latin typeface="TT Interphases"/>
                </a:rPr>
                <a:t>1 </a:t>
              </a:r>
              <a:r>
                <a:rPr lang="en-US" sz="2100" u="none" dirty="0" err="1">
                  <a:solidFill>
                    <a:srgbClr val="FFFFFF"/>
                  </a:solidFill>
                  <a:latin typeface="TT Interphases"/>
                </a:rPr>
                <a:t>trumpųjų</a:t>
              </a:r>
              <a:r>
                <a:rPr lang="en-US" sz="2100" u="none" dirty="0">
                  <a:solidFill>
                    <a:srgbClr val="FFFFFF"/>
                  </a:solidFill>
                  <a:latin typeface="TT Interphases"/>
                </a:rPr>
                <a:t> </a:t>
              </a:r>
              <a:r>
                <a:rPr lang="en-US" sz="2100" u="none" dirty="0" err="1">
                  <a:solidFill>
                    <a:srgbClr val="FFFFFF"/>
                  </a:solidFill>
                  <a:latin typeface="TT Interphases"/>
                </a:rPr>
                <a:t>studijų</a:t>
              </a:r>
              <a:r>
                <a:rPr lang="en-US" sz="2100" u="none" dirty="0">
                  <a:solidFill>
                    <a:srgbClr val="FFFFFF"/>
                  </a:solidFill>
                  <a:latin typeface="TT Interphases"/>
                </a:rPr>
                <a:t>, </a:t>
              </a:r>
              <a:r>
                <a:rPr lang="en-US" sz="2100" dirty="0">
                  <a:solidFill>
                    <a:srgbClr val="FFFFFF"/>
                  </a:solidFill>
                  <a:latin typeface="TT Interphases"/>
                </a:rPr>
                <a:t>3 </a:t>
              </a:r>
              <a:r>
                <a:rPr lang="en-US" sz="2100" dirty="0" err="1">
                  <a:solidFill>
                    <a:srgbClr val="FFFFFF"/>
                  </a:solidFill>
                  <a:latin typeface="TT Interphases"/>
                </a:rPr>
                <a:t>išregistruotos</a:t>
              </a:r>
              <a:r>
                <a:rPr lang="en-US" sz="2100" u="none" dirty="0">
                  <a:solidFill>
                    <a:srgbClr val="FFFFFF"/>
                  </a:solidFill>
                  <a:latin typeface="TT Interphases"/>
                </a:rPr>
                <a:t> </a:t>
              </a:r>
            </a:p>
          </p:txBody>
        </p:sp>
      </p:grpSp>
      <p:grpSp>
        <p:nvGrpSpPr>
          <p:cNvPr id="5" name="Group 5"/>
          <p:cNvGrpSpPr/>
          <p:nvPr/>
        </p:nvGrpSpPr>
        <p:grpSpPr>
          <a:xfrm>
            <a:off x="726990" y="5623384"/>
            <a:ext cx="4835610" cy="969250"/>
            <a:chOff x="0" y="9525"/>
            <a:chExt cx="9597080" cy="1292333"/>
          </a:xfrm>
        </p:grpSpPr>
        <p:sp>
          <p:nvSpPr>
            <p:cNvPr id="6" name="TextBox 6"/>
            <p:cNvSpPr txBox="1"/>
            <p:nvPr/>
          </p:nvSpPr>
          <p:spPr>
            <a:xfrm>
              <a:off x="0" y="9525"/>
              <a:ext cx="9597080" cy="649750"/>
            </a:xfrm>
            <a:prstGeom prst="rect">
              <a:avLst/>
            </a:prstGeom>
          </p:spPr>
          <p:txBody>
            <a:bodyPr lIns="0" tIns="0" rIns="0" bIns="0" rtlCol="0" anchor="t">
              <a:spAutoFit/>
            </a:bodyPr>
            <a:lstStyle/>
            <a:p>
              <a:pPr marL="0" lvl="0" indent="0">
                <a:lnSpc>
                  <a:spcPts val="3840"/>
                </a:lnSpc>
                <a:spcBef>
                  <a:spcPct val="0"/>
                </a:spcBef>
              </a:pPr>
              <a:r>
                <a:rPr lang="en-US" sz="3200" u="none" dirty="0">
                  <a:solidFill>
                    <a:srgbClr val="FFFFFF"/>
                  </a:solidFill>
                  <a:latin typeface="TT Interphases"/>
                </a:rPr>
                <a:t>5 </a:t>
              </a:r>
              <a:r>
                <a:rPr lang="en-US" sz="3200" u="none" dirty="0" err="1">
                  <a:solidFill>
                    <a:srgbClr val="FFFFFF"/>
                  </a:solidFill>
                  <a:latin typeface="TT Interphases"/>
                </a:rPr>
                <a:t>studijų</a:t>
              </a:r>
              <a:r>
                <a:rPr lang="en-US" sz="3200" u="none" dirty="0">
                  <a:solidFill>
                    <a:srgbClr val="FFFFFF"/>
                  </a:solidFill>
                  <a:latin typeface="TT Interphases"/>
                </a:rPr>
                <a:t> </a:t>
              </a:r>
              <a:r>
                <a:rPr lang="en-US" sz="3200" u="none" dirty="0" err="1">
                  <a:solidFill>
                    <a:srgbClr val="FFFFFF"/>
                  </a:solidFill>
                  <a:latin typeface="TT Interphases"/>
                </a:rPr>
                <a:t>krypčių</a:t>
              </a:r>
              <a:r>
                <a:rPr lang="en-US" sz="3200" u="none" dirty="0">
                  <a:solidFill>
                    <a:srgbClr val="FFFFFF"/>
                  </a:solidFill>
                  <a:latin typeface="TT Interphases"/>
                </a:rPr>
                <a:t> </a:t>
              </a:r>
              <a:r>
                <a:rPr lang="en-US" sz="3200" u="none" dirty="0" err="1">
                  <a:solidFill>
                    <a:srgbClr val="FFFFFF"/>
                  </a:solidFill>
                  <a:latin typeface="TT Interphases"/>
                </a:rPr>
                <a:t>grupės</a:t>
              </a:r>
              <a:endParaRPr lang="en-US" sz="3200" u="none" dirty="0">
                <a:solidFill>
                  <a:srgbClr val="FFFFFF"/>
                </a:solidFill>
                <a:latin typeface="TT Interphases"/>
              </a:endParaRPr>
            </a:p>
          </p:txBody>
        </p:sp>
        <p:sp>
          <p:nvSpPr>
            <p:cNvPr id="7" name="TextBox 7"/>
            <p:cNvSpPr txBox="1"/>
            <p:nvPr/>
          </p:nvSpPr>
          <p:spPr>
            <a:xfrm>
              <a:off x="0" y="830126"/>
              <a:ext cx="9597080" cy="471732"/>
            </a:xfrm>
            <a:prstGeom prst="rect">
              <a:avLst/>
            </a:prstGeom>
          </p:spPr>
          <p:txBody>
            <a:bodyPr lIns="0" tIns="0" rIns="0" bIns="0" rtlCol="0" anchor="t">
              <a:spAutoFit/>
            </a:bodyPr>
            <a:lstStyle/>
            <a:p>
              <a:pPr>
                <a:lnSpc>
                  <a:spcPts val="2940"/>
                </a:lnSpc>
              </a:pPr>
              <a:r>
                <a:rPr lang="en-US" sz="2100" u="none" dirty="0">
                  <a:solidFill>
                    <a:srgbClr val="FFFFFF"/>
                  </a:solidFill>
                  <a:latin typeface="TT Interphases"/>
                </a:rPr>
                <a:t>17 </a:t>
              </a:r>
              <a:r>
                <a:rPr lang="en-US" sz="2100" u="none" dirty="0" err="1">
                  <a:solidFill>
                    <a:srgbClr val="FFFFFF"/>
                  </a:solidFill>
                  <a:latin typeface="TT Interphases"/>
                </a:rPr>
                <a:t>krypčių</a:t>
              </a:r>
              <a:endParaRPr lang="en-US" sz="2100" u="none" dirty="0">
                <a:solidFill>
                  <a:srgbClr val="FFFFFF"/>
                </a:solidFill>
                <a:latin typeface="TT Interphases"/>
              </a:endParaRPr>
            </a:p>
          </p:txBody>
        </p:sp>
      </p:grpSp>
      <p:grpSp>
        <p:nvGrpSpPr>
          <p:cNvPr id="8" name="Group 8"/>
          <p:cNvGrpSpPr/>
          <p:nvPr/>
        </p:nvGrpSpPr>
        <p:grpSpPr>
          <a:xfrm>
            <a:off x="685800" y="7687854"/>
            <a:ext cx="5181600" cy="1875246"/>
            <a:chOff x="0" y="9525"/>
            <a:chExt cx="9597080" cy="2500328"/>
          </a:xfrm>
        </p:grpSpPr>
        <p:sp>
          <p:nvSpPr>
            <p:cNvPr id="9" name="TextBox 9"/>
            <p:cNvSpPr txBox="1"/>
            <p:nvPr/>
          </p:nvSpPr>
          <p:spPr>
            <a:xfrm>
              <a:off x="0" y="9525"/>
              <a:ext cx="9597080" cy="1299501"/>
            </a:xfrm>
            <a:prstGeom prst="rect">
              <a:avLst/>
            </a:prstGeom>
          </p:spPr>
          <p:txBody>
            <a:bodyPr lIns="0" tIns="0" rIns="0" bIns="0" rtlCol="0" anchor="t">
              <a:spAutoFit/>
            </a:bodyPr>
            <a:lstStyle/>
            <a:p>
              <a:pPr marL="0" lvl="0" indent="0">
                <a:lnSpc>
                  <a:spcPts val="3840"/>
                </a:lnSpc>
                <a:spcBef>
                  <a:spcPct val="0"/>
                </a:spcBef>
              </a:pPr>
              <a:r>
                <a:rPr lang="en-US" sz="3200" u="none" dirty="0">
                  <a:solidFill>
                    <a:srgbClr val="FFFFFF"/>
                  </a:solidFill>
                  <a:latin typeface="TT Interphases"/>
                </a:rPr>
                <a:t>2 </a:t>
              </a:r>
              <a:r>
                <a:rPr lang="en-US" sz="3200" u="none" dirty="0" err="1">
                  <a:solidFill>
                    <a:srgbClr val="FFFFFF"/>
                  </a:solidFill>
                  <a:latin typeface="TT Interphases"/>
                </a:rPr>
                <a:t>krypčių</a:t>
              </a:r>
              <a:r>
                <a:rPr lang="en-US" sz="3200" u="none" dirty="0">
                  <a:solidFill>
                    <a:srgbClr val="FFFFFF"/>
                  </a:solidFill>
                  <a:latin typeface="TT Interphases"/>
                </a:rPr>
                <a:t> </a:t>
              </a:r>
              <a:r>
                <a:rPr lang="en-US" sz="3200" u="none" dirty="0" err="1">
                  <a:solidFill>
                    <a:srgbClr val="FFFFFF"/>
                  </a:solidFill>
                  <a:latin typeface="TT Interphases"/>
                </a:rPr>
                <a:t>akreditacija</a:t>
              </a:r>
              <a:r>
                <a:rPr lang="en-US" sz="3200" u="none" dirty="0">
                  <a:solidFill>
                    <a:srgbClr val="FFFFFF"/>
                  </a:solidFill>
                  <a:latin typeface="TT Interphases"/>
                </a:rPr>
                <a:t> 7-iems </a:t>
              </a:r>
              <a:r>
                <a:rPr lang="en-US" sz="3200" u="none" dirty="0" err="1">
                  <a:solidFill>
                    <a:srgbClr val="FFFFFF"/>
                  </a:solidFill>
                  <a:latin typeface="TT Interphases"/>
                </a:rPr>
                <a:t>metams</a:t>
              </a:r>
              <a:r>
                <a:rPr lang="en-US" sz="3200" u="none" dirty="0">
                  <a:solidFill>
                    <a:srgbClr val="FFFFFF"/>
                  </a:solidFill>
                  <a:latin typeface="TT Interphases"/>
                </a:rPr>
                <a:t> / 2023</a:t>
              </a:r>
            </a:p>
          </p:txBody>
        </p:sp>
        <p:sp>
          <p:nvSpPr>
            <p:cNvPr id="10" name="TextBox 10"/>
            <p:cNvSpPr txBox="1"/>
            <p:nvPr/>
          </p:nvSpPr>
          <p:spPr>
            <a:xfrm>
              <a:off x="0" y="1555917"/>
              <a:ext cx="9597080" cy="953936"/>
            </a:xfrm>
            <a:prstGeom prst="rect">
              <a:avLst/>
            </a:prstGeom>
          </p:spPr>
          <p:txBody>
            <a:bodyPr lIns="0" tIns="0" rIns="0" bIns="0" rtlCol="0" anchor="t">
              <a:spAutoFit/>
            </a:bodyPr>
            <a:lstStyle/>
            <a:p>
              <a:pPr>
                <a:lnSpc>
                  <a:spcPts val="2940"/>
                </a:lnSpc>
              </a:pPr>
              <a:r>
                <a:rPr lang="en-US" sz="2100" u="none" dirty="0" err="1">
                  <a:solidFill>
                    <a:srgbClr val="FFFFFF"/>
                  </a:solidFill>
                  <a:latin typeface="TT Interphases"/>
                </a:rPr>
                <a:t>Reabilitacijos</a:t>
              </a:r>
              <a:r>
                <a:rPr lang="en-US" sz="2100" u="none" dirty="0">
                  <a:solidFill>
                    <a:srgbClr val="FFFFFF"/>
                  </a:solidFill>
                  <a:latin typeface="TT Interphases"/>
                </a:rPr>
                <a:t> </a:t>
              </a:r>
              <a:r>
                <a:rPr lang="en-US" sz="2100" u="none" dirty="0" err="1">
                  <a:solidFill>
                    <a:srgbClr val="FFFFFF"/>
                  </a:solidFill>
                  <a:latin typeface="TT Interphases"/>
                </a:rPr>
                <a:t>kryptis</a:t>
              </a:r>
              <a:r>
                <a:rPr lang="en-US" sz="2100" u="none" dirty="0">
                  <a:solidFill>
                    <a:srgbClr val="FFFFFF"/>
                  </a:solidFill>
                  <a:latin typeface="TT Interphases"/>
                </a:rPr>
                <a:t> (33 </a:t>
              </a:r>
              <a:r>
                <a:rPr lang="en-US" sz="2100" u="none" dirty="0" err="1">
                  <a:solidFill>
                    <a:srgbClr val="FFFFFF"/>
                  </a:solidFill>
                  <a:latin typeface="TT Interphases"/>
                </a:rPr>
                <a:t>iš</a:t>
              </a:r>
              <a:r>
                <a:rPr lang="en-US" sz="2100" u="none" dirty="0">
                  <a:solidFill>
                    <a:srgbClr val="FFFFFF"/>
                  </a:solidFill>
                  <a:latin typeface="TT Interphases"/>
                </a:rPr>
                <a:t> 35 </a:t>
              </a:r>
              <a:r>
                <a:rPr lang="en-US" sz="2100" u="none" dirty="0" err="1">
                  <a:solidFill>
                    <a:srgbClr val="FFFFFF"/>
                  </a:solidFill>
                  <a:latin typeface="TT Interphases"/>
                </a:rPr>
                <a:t>balų</a:t>
              </a:r>
              <a:r>
                <a:rPr lang="en-US" sz="2100" u="none" dirty="0">
                  <a:solidFill>
                    <a:srgbClr val="FFFFFF"/>
                  </a:solidFill>
                  <a:latin typeface="TT Interphases"/>
                </a:rPr>
                <a:t>)</a:t>
              </a:r>
            </a:p>
            <a:p>
              <a:pPr>
                <a:lnSpc>
                  <a:spcPts val="2940"/>
                </a:lnSpc>
              </a:pPr>
              <a:r>
                <a:rPr lang="en-US" sz="2100" dirty="0" err="1">
                  <a:solidFill>
                    <a:srgbClr val="FFFFFF"/>
                  </a:solidFill>
                  <a:latin typeface="TT Interphases"/>
                </a:rPr>
                <a:t>Vadybos</a:t>
              </a:r>
              <a:r>
                <a:rPr lang="en-US" sz="2100" dirty="0">
                  <a:solidFill>
                    <a:srgbClr val="FFFFFF"/>
                  </a:solidFill>
                  <a:latin typeface="TT Interphases"/>
                </a:rPr>
                <a:t> </a:t>
              </a:r>
              <a:r>
                <a:rPr lang="en-US" sz="2100" dirty="0" err="1">
                  <a:solidFill>
                    <a:srgbClr val="FFFFFF"/>
                  </a:solidFill>
                  <a:latin typeface="TT Interphases"/>
                </a:rPr>
                <a:t>kryptis</a:t>
              </a:r>
              <a:r>
                <a:rPr lang="en-US" sz="2100" dirty="0">
                  <a:solidFill>
                    <a:srgbClr val="FFFFFF"/>
                  </a:solidFill>
                  <a:latin typeface="TT Interphases"/>
                </a:rPr>
                <a:t> (21 </a:t>
              </a:r>
              <a:r>
                <a:rPr lang="en-US" sz="2100" dirty="0" err="1">
                  <a:solidFill>
                    <a:srgbClr val="FFFFFF"/>
                  </a:solidFill>
                  <a:latin typeface="TT Interphases"/>
                </a:rPr>
                <a:t>iš</a:t>
              </a:r>
              <a:r>
                <a:rPr lang="en-US" sz="2100" dirty="0">
                  <a:solidFill>
                    <a:srgbClr val="FFFFFF"/>
                  </a:solidFill>
                  <a:latin typeface="TT Interphases"/>
                </a:rPr>
                <a:t> 35 </a:t>
              </a:r>
              <a:r>
                <a:rPr lang="en-US" sz="2100" dirty="0" err="1">
                  <a:solidFill>
                    <a:srgbClr val="FFFFFF"/>
                  </a:solidFill>
                  <a:latin typeface="TT Interphases"/>
                </a:rPr>
                <a:t>balų</a:t>
              </a:r>
              <a:r>
                <a:rPr lang="en-US" sz="2100" dirty="0">
                  <a:solidFill>
                    <a:srgbClr val="FFFFFF"/>
                  </a:solidFill>
                  <a:latin typeface="TT Interphases"/>
                </a:rPr>
                <a:t>)</a:t>
              </a:r>
              <a:endParaRPr lang="en-US" sz="2100" u="none" dirty="0">
                <a:solidFill>
                  <a:srgbClr val="FFFFFF"/>
                </a:solidFill>
                <a:latin typeface="TT Interphases"/>
              </a:endParaRPr>
            </a:p>
          </p:txBody>
        </p:sp>
      </p:grpSp>
      <p:sp>
        <p:nvSpPr>
          <p:cNvPr id="11" name="Freeform 11"/>
          <p:cNvSpPr/>
          <p:nvPr/>
        </p:nvSpPr>
        <p:spPr>
          <a:xfrm flipH="1">
            <a:off x="7910023" y="-45488"/>
            <a:ext cx="10377977" cy="10377977"/>
          </a:xfrm>
          <a:custGeom>
            <a:avLst/>
            <a:gdLst/>
            <a:ahLst/>
            <a:cxnLst/>
            <a:rect l="l" t="t" r="r" b="b"/>
            <a:pathLst>
              <a:path w="10377977" h="10377977">
                <a:moveTo>
                  <a:pt x="10377977" y="0"/>
                </a:moveTo>
                <a:lnTo>
                  <a:pt x="0" y="0"/>
                </a:lnTo>
                <a:lnTo>
                  <a:pt x="0" y="10377976"/>
                </a:lnTo>
                <a:lnTo>
                  <a:pt x="10377977" y="10377976"/>
                </a:lnTo>
                <a:lnTo>
                  <a:pt x="10377977"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LT" dirty="0"/>
          </a:p>
        </p:txBody>
      </p:sp>
      <p:sp>
        <p:nvSpPr>
          <p:cNvPr id="12" name="TextBox 12"/>
          <p:cNvSpPr txBox="1"/>
          <p:nvPr/>
        </p:nvSpPr>
        <p:spPr>
          <a:xfrm>
            <a:off x="2133600" y="495300"/>
            <a:ext cx="11353799" cy="1242904"/>
          </a:xfrm>
          <a:prstGeom prst="rect">
            <a:avLst/>
          </a:prstGeom>
        </p:spPr>
        <p:txBody>
          <a:bodyPr wrap="square" lIns="0" tIns="0" rIns="0" bIns="0" rtlCol="0" anchor="t">
            <a:spAutoFit/>
          </a:bodyPr>
          <a:lstStyle/>
          <a:p>
            <a:pPr>
              <a:lnSpc>
                <a:spcPts val="10559"/>
              </a:lnSpc>
            </a:pPr>
            <a:r>
              <a:rPr lang="en-US" sz="6600" dirty="0" err="1">
                <a:solidFill>
                  <a:srgbClr val="FFFFFF"/>
                </a:solidFill>
              </a:rPr>
              <a:t>Studijų</a:t>
            </a:r>
            <a:r>
              <a:rPr lang="en-US" sz="6600" dirty="0">
                <a:solidFill>
                  <a:srgbClr val="FFFFFF"/>
                </a:solidFill>
              </a:rPr>
              <a:t> </a:t>
            </a:r>
            <a:r>
              <a:rPr lang="en-US" sz="6600" dirty="0" err="1">
                <a:solidFill>
                  <a:srgbClr val="FFFFFF"/>
                </a:solidFill>
              </a:rPr>
              <a:t>daugiakryptiškumas</a:t>
            </a:r>
            <a:endParaRPr lang="en-US" sz="6600" dirty="0">
              <a:solidFill>
                <a:srgbClr val="FFFFFF"/>
              </a:solidFill>
            </a:endParaRPr>
          </a:p>
        </p:txBody>
      </p:sp>
      <p:sp>
        <p:nvSpPr>
          <p:cNvPr id="16" name="Freeform 16"/>
          <p:cNvSpPr/>
          <p:nvPr/>
        </p:nvSpPr>
        <p:spPr>
          <a:xfrm>
            <a:off x="205763" y="3636129"/>
            <a:ext cx="403837" cy="403837"/>
          </a:xfrm>
          <a:custGeom>
            <a:avLst/>
            <a:gdLst/>
            <a:ahLst/>
            <a:cxnLst/>
            <a:rect l="l" t="t" r="r" b="b"/>
            <a:pathLst>
              <a:path w="403837" h="403837">
                <a:moveTo>
                  <a:pt x="0" y="0"/>
                </a:moveTo>
                <a:lnTo>
                  <a:pt x="403837" y="0"/>
                </a:lnTo>
                <a:lnTo>
                  <a:pt x="403837" y="403837"/>
                </a:lnTo>
                <a:lnTo>
                  <a:pt x="0" y="40383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7" name="Freeform 17"/>
          <p:cNvSpPr/>
          <p:nvPr/>
        </p:nvSpPr>
        <p:spPr>
          <a:xfrm>
            <a:off x="152400" y="5700599"/>
            <a:ext cx="403837" cy="403837"/>
          </a:xfrm>
          <a:custGeom>
            <a:avLst/>
            <a:gdLst/>
            <a:ahLst/>
            <a:cxnLst/>
            <a:rect l="l" t="t" r="r" b="b"/>
            <a:pathLst>
              <a:path w="403837" h="403837">
                <a:moveTo>
                  <a:pt x="0" y="0"/>
                </a:moveTo>
                <a:lnTo>
                  <a:pt x="403837" y="0"/>
                </a:lnTo>
                <a:lnTo>
                  <a:pt x="403837" y="403837"/>
                </a:lnTo>
                <a:lnTo>
                  <a:pt x="0" y="40383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8" name="Freeform 18"/>
          <p:cNvSpPr/>
          <p:nvPr/>
        </p:nvSpPr>
        <p:spPr>
          <a:xfrm>
            <a:off x="152400" y="7765069"/>
            <a:ext cx="403837" cy="403837"/>
          </a:xfrm>
          <a:custGeom>
            <a:avLst/>
            <a:gdLst/>
            <a:ahLst/>
            <a:cxnLst/>
            <a:rect l="l" t="t" r="r" b="b"/>
            <a:pathLst>
              <a:path w="403837" h="403837">
                <a:moveTo>
                  <a:pt x="0" y="0"/>
                </a:moveTo>
                <a:lnTo>
                  <a:pt x="403837" y="0"/>
                </a:lnTo>
                <a:lnTo>
                  <a:pt x="403837" y="403837"/>
                </a:lnTo>
                <a:lnTo>
                  <a:pt x="0" y="40383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9" name="AutoShape 19"/>
          <p:cNvSpPr/>
          <p:nvPr/>
        </p:nvSpPr>
        <p:spPr>
          <a:xfrm>
            <a:off x="235426" y="5062676"/>
            <a:ext cx="5784374" cy="0"/>
          </a:xfrm>
          <a:prstGeom prst="line">
            <a:avLst/>
          </a:prstGeom>
          <a:ln w="19050" cap="flat">
            <a:solidFill>
              <a:srgbClr val="FFFFFF"/>
            </a:solidFill>
            <a:prstDash val="solid"/>
            <a:headEnd type="none" w="sm" len="sm"/>
            <a:tailEnd type="none" w="sm" len="sm"/>
          </a:ln>
        </p:spPr>
      </p:sp>
      <p:sp>
        <p:nvSpPr>
          <p:cNvPr id="20" name="AutoShape 20"/>
          <p:cNvSpPr/>
          <p:nvPr/>
        </p:nvSpPr>
        <p:spPr>
          <a:xfrm>
            <a:off x="235426" y="7127146"/>
            <a:ext cx="5784374" cy="0"/>
          </a:xfrm>
          <a:prstGeom prst="line">
            <a:avLst/>
          </a:prstGeom>
          <a:ln w="19050" cap="flat">
            <a:solidFill>
              <a:srgbClr val="FFFFFF"/>
            </a:solidFill>
            <a:prstDash val="solid"/>
            <a:headEnd type="none" w="sm" len="sm"/>
            <a:tailEnd type="none" w="sm" len="sm"/>
          </a:ln>
        </p:spPr>
      </p:sp>
      <p:sp>
        <p:nvSpPr>
          <p:cNvPr id="21" name="Freeform 23">
            <a:extLst>
              <a:ext uri="{FF2B5EF4-FFF2-40B4-BE49-F238E27FC236}">
                <a16:creationId xmlns:a16="http://schemas.microsoft.com/office/drawing/2014/main" id="{F9A22BA4-9FCF-3B13-79CA-A83910201BC5}"/>
              </a:ext>
            </a:extLst>
          </p:cNvPr>
          <p:cNvSpPr/>
          <p:nvPr/>
        </p:nvSpPr>
        <p:spPr>
          <a:xfrm>
            <a:off x="587697" y="571500"/>
            <a:ext cx="1317303" cy="1730548"/>
          </a:xfrm>
          <a:custGeom>
            <a:avLst/>
            <a:gdLst/>
            <a:ahLst/>
            <a:cxnLst/>
            <a:rect l="l" t="t" r="r" b="b"/>
            <a:pathLst>
              <a:path w="1061516" h="1406829">
                <a:moveTo>
                  <a:pt x="0" y="0"/>
                </a:moveTo>
                <a:lnTo>
                  <a:pt x="1061516" y="0"/>
                </a:lnTo>
                <a:lnTo>
                  <a:pt x="1061516" y="1406828"/>
                </a:lnTo>
                <a:lnTo>
                  <a:pt x="0" y="140682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aphicFrame>
        <p:nvGraphicFramePr>
          <p:cNvPr id="22" name="Chart 21">
            <a:extLst>
              <a:ext uri="{FF2B5EF4-FFF2-40B4-BE49-F238E27FC236}">
                <a16:creationId xmlns:a16="http://schemas.microsoft.com/office/drawing/2014/main" id="{97B848FF-4D12-6252-A882-94121356BC73}"/>
              </a:ext>
            </a:extLst>
          </p:cNvPr>
          <p:cNvGraphicFramePr>
            <a:graphicFrameLocks/>
          </p:cNvGraphicFramePr>
          <p:nvPr>
            <p:extLst>
              <p:ext uri="{D42A27DB-BD31-4B8C-83A1-F6EECF244321}">
                <p14:modId xmlns:p14="http://schemas.microsoft.com/office/powerpoint/2010/main" val="3707369852"/>
              </p:ext>
            </p:extLst>
          </p:nvPr>
        </p:nvGraphicFramePr>
        <p:xfrm>
          <a:off x="6386023" y="2590800"/>
          <a:ext cx="11749577" cy="7277099"/>
        </p:xfrm>
        <a:graphic>
          <a:graphicData uri="http://schemas.openxmlformats.org/drawingml/2006/chart">
            <c:chart xmlns:c="http://schemas.openxmlformats.org/drawingml/2006/chart" xmlns:r="http://schemas.openxmlformats.org/officeDocument/2006/relationships" r:id="rId8"/>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FEACEA-BF54-A16B-7A8E-94624A88CE45}"/>
            </a:ext>
          </a:extLst>
        </p:cNvPr>
        <p:cNvGrpSpPr/>
        <p:nvPr/>
      </p:nvGrpSpPr>
      <p:grpSpPr>
        <a:xfrm>
          <a:off x="0" y="0"/>
          <a:ext cx="0" cy="0"/>
          <a:chOff x="0" y="0"/>
          <a:chExt cx="0" cy="0"/>
        </a:xfrm>
      </p:grpSpPr>
      <p:sp>
        <p:nvSpPr>
          <p:cNvPr id="3" name="Freeform 2">
            <a:extLst>
              <a:ext uri="{FF2B5EF4-FFF2-40B4-BE49-F238E27FC236}">
                <a16:creationId xmlns:a16="http://schemas.microsoft.com/office/drawing/2014/main" id="{EA914F13-8C6D-F1FC-B6DE-60104AA9C1BB}"/>
              </a:ext>
            </a:extLst>
          </p:cNvPr>
          <p:cNvSpPr/>
          <p:nvPr/>
        </p:nvSpPr>
        <p:spPr>
          <a:xfrm rot="-10800000" flipH="1" flipV="1">
            <a:off x="0" y="0"/>
            <a:ext cx="18288000" cy="10287000"/>
          </a:xfrm>
          <a:custGeom>
            <a:avLst/>
            <a:gdLst/>
            <a:ahLst/>
            <a:cxnLst/>
            <a:rect l="l" t="t" r="r" b="b"/>
            <a:pathLst>
              <a:path w="18288000" h="10972800">
                <a:moveTo>
                  <a:pt x="18288000" y="10972800"/>
                </a:moveTo>
                <a:lnTo>
                  <a:pt x="0" y="10972800"/>
                </a:lnTo>
                <a:lnTo>
                  <a:pt x="0" y="0"/>
                </a:lnTo>
                <a:lnTo>
                  <a:pt x="18288000" y="0"/>
                </a:lnTo>
                <a:lnTo>
                  <a:pt x="18288000" y="1097280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LT" dirty="0"/>
          </a:p>
        </p:txBody>
      </p:sp>
      <p:sp>
        <p:nvSpPr>
          <p:cNvPr id="9" name="TextBox 2">
            <a:extLst>
              <a:ext uri="{FF2B5EF4-FFF2-40B4-BE49-F238E27FC236}">
                <a16:creationId xmlns:a16="http://schemas.microsoft.com/office/drawing/2014/main" id="{E55CB6AD-65F6-EBE1-C31D-00BC89627107}"/>
              </a:ext>
            </a:extLst>
          </p:cNvPr>
          <p:cNvSpPr txBox="1"/>
          <p:nvPr/>
        </p:nvSpPr>
        <p:spPr>
          <a:xfrm>
            <a:off x="2133600" y="547796"/>
            <a:ext cx="11925298" cy="1242904"/>
          </a:xfrm>
          <a:prstGeom prst="rect">
            <a:avLst/>
          </a:prstGeom>
        </p:spPr>
        <p:txBody>
          <a:bodyPr wrap="square" lIns="0" tIns="0" rIns="0" bIns="0" rtlCol="0" anchor="t">
            <a:spAutoFit/>
          </a:bodyPr>
          <a:lstStyle/>
          <a:p>
            <a:pPr>
              <a:lnSpc>
                <a:spcPts val="10559"/>
              </a:lnSpc>
            </a:pPr>
            <a:r>
              <a:rPr lang="en-US" sz="6600" dirty="0" err="1">
                <a:solidFill>
                  <a:srgbClr val="FFFFFF"/>
                </a:solidFill>
              </a:rPr>
              <a:t>Studijų</a:t>
            </a:r>
            <a:r>
              <a:rPr lang="en-US" sz="6600" dirty="0">
                <a:solidFill>
                  <a:srgbClr val="FFFFFF"/>
                </a:solidFill>
              </a:rPr>
              <a:t> </a:t>
            </a:r>
            <a:r>
              <a:rPr lang="en-US" sz="6600" dirty="0" err="1">
                <a:solidFill>
                  <a:srgbClr val="FFFFFF"/>
                </a:solidFill>
              </a:rPr>
              <a:t>patirtys</a:t>
            </a:r>
            <a:r>
              <a:rPr lang="en-US" sz="6600" dirty="0">
                <a:solidFill>
                  <a:srgbClr val="FFFFFF"/>
                </a:solidFill>
              </a:rPr>
              <a:t> </a:t>
            </a:r>
          </a:p>
        </p:txBody>
      </p:sp>
      <p:sp>
        <p:nvSpPr>
          <p:cNvPr id="2" name="Freeform 12">
            <a:extLst>
              <a:ext uri="{FF2B5EF4-FFF2-40B4-BE49-F238E27FC236}">
                <a16:creationId xmlns:a16="http://schemas.microsoft.com/office/drawing/2014/main" id="{B0CFA19A-C088-B7C9-F0D4-5B034AC2A832}"/>
              </a:ext>
            </a:extLst>
          </p:cNvPr>
          <p:cNvSpPr/>
          <p:nvPr/>
        </p:nvSpPr>
        <p:spPr>
          <a:xfrm>
            <a:off x="609600" y="3215663"/>
            <a:ext cx="403837" cy="403837"/>
          </a:xfrm>
          <a:custGeom>
            <a:avLst/>
            <a:gdLst/>
            <a:ahLst/>
            <a:cxnLst/>
            <a:rect l="l" t="t" r="r" b="b"/>
            <a:pathLst>
              <a:path w="403837" h="403837">
                <a:moveTo>
                  <a:pt x="0" y="0"/>
                </a:moveTo>
                <a:lnTo>
                  <a:pt x="403837" y="0"/>
                </a:lnTo>
                <a:lnTo>
                  <a:pt x="403837" y="403837"/>
                </a:lnTo>
                <a:lnTo>
                  <a:pt x="0" y="40383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extBox 7">
            <a:extLst>
              <a:ext uri="{FF2B5EF4-FFF2-40B4-BE49-F238E27FC236}">
                <a16:creationId xmlns:a16="http://schemas.microsoft.com/office/drawing/2014/main" id="{718281F8-D20C-292A-96B1-B41B79F2D9A4}"/>
              </a:ext>
            </a:extLst>
          </p:cNvPr>
          <p:cNvSpPr txBox="1"/>
          <p:nvPr/>
        </p:nvSpPr>
        <p:spPr>
          <a:xfrm>
            <a:off x="1219200" y="7449809"/>
            <a:ext cx="3581400" cy="894091"/>
          </a:xfrm>
          <a:prstGeom prst="rect">
            <a:avLst/>
          </a:prstGeom>
        </p:spPr>
        <p:txBody>
          <a:bodyPr wrap="square" lIns="0" tIns="0" rIns="0" bIns="0" rtlCol="0" anchor="t">
            <a:spAutoFit/>
          </a:bodyPr>
          <a:lstStyle/>
          <a:p>
            <a:pPr>
              <a:lnSpc>
                <a:spcPts val="3639"/>
              </a:lnSpc>
            </a:pPr>
            <a:r>
              <a:rPr lang="en-US" sz="2799" dirty="0">
                <a:solidFill>
                  <a:srgbClr val="FFFFFF"/>
                </a:solidFill>
              </a:rPr>
              <a:t>351 </a:t>
            </a:r>
            <a:r>
              <a:rPr lang="en-US" sz="2799" dirty="0" err="1">
                <a:solidFill>
                  <a:srgbClr val="FFFFFF"/>
                </a:solidFill>
              </a:rPr>
              <a:t>absolventas</a:t>
            </a:r>
            <a:r>
              <a:rPr lang="en-US" sz="2799" dirty="0">
                <a:solidFill>
                  <a:srgbClr val="FFFFFF"/>
                </a:solidFill>
              </a:rPr>
              <a:t>, </a:t>
            </a:r>
            <a:r>
              <a:rPr lang="en-US" sz="2799" dirty="0" err="1">
                <a:solidFill>
                  <a:srgbClr val="FFFFFF"/>
                </a:solidFill>
              </a:rPr>
              <a:t>iš</a:t>
            </a:r>
            <a:r>
              <a:rPr lang="en-US" sz="2799" dirty="0">
                <a:solidFill>
                  <a:srgbClr val="FFFFFF"/>
                </a:solidFill>
              </a:rPr>
              <a:t> </a:t>
            </a:r>
            <a:r>
              <a:rPr lang="en-US" sz="2799" dirty="0" err="1">
                <a:solidFill>
                  <a:srgbClr val="FFFFFF"/>
                </a:solidFill>
              </a:rPr>
              <a:t>jų</a:t>
            </a:r>
            <a:r>
              <a:rPr lang="en-US" sz="2799" dirty="0">
                <a:solidFill>
                  <a:srgbClr val="FFFFFF"/>
                </a:solidFill>
              </a:rPr>
              <a:t> 31 </a:t>
            </a:r>
            <a:r>
              <a:rPr lang="en-US" sz="2799" dirty="0" err="1">
                <a:solidFill>
                  <a:srgbClr val="FFFFFF"/>
                </a:solidFill>
              </a:rPr>
              <a:t>baigė</a:t>
            </a:r>
            <a:r>
              <a:rPr lang="en-US" sz="2799" dirty="0">
                <a:solidFill>
                  <a:srgbClr val="FFFFFF"/>
                </a:solidFill>
              </a:rPr>
              <a:t> </a:t>
            </a:r>
            <a:r>
              <a:rPr lang="en-US" sz="2799" dirty="0" err="1">
                <a:solidFill>
                  <a:srgbClr val="FFFFFF"/>
                </a:solidFill>
              </a:rPr>
              <a:t>su</a:t>
            </a:r>
            <a:r>
              <a:rPr lang="en-US" sz="2799" dirty="0">
                <a:solidFill>
                  <a:srgbClr val="FFFFFF"/>
                </a:solidFill>
              </a:rPr>
              <a:t> </a:t>
            </a:r>
            <a:r>
              <a:rPr lang="en-US" sz="2799" dirty="0" err="1">
                <a:solidFill>
                  <a:srgbClr val="FFFFFF"/>
                </a:solidFill>
              </a:rPr>
              <a:t>pagyrimu</a:t>
            </a:r>
            <a:endParaRPr lang="en-US" sz="2799" dirty="0">
              <a:solidFill>
                <a:srgbClr val="FFFFFF"/>
              </a:solidFill>
            </a:endParaRPr>
          </a:p>
        </p:txBody>
      </p:sp>
      <p:sp>
        <p:nvSpPr>
          <p:cNvPr id="5" name="Freeform 12">
            <a:extLst>
              <a:ext uri="{FF2B5EF4-FFF2-40B4-BE49-F238E27FC236}">
                <a16:creationId xmlns:a16="http://schemas.microsoft.com/office/drawing/2014/main" id="{2E762B8E-9B66-CE65-CB79-8B622498038B}"/>
              </a:ext>
            </a:extLst>
          </p:cNvPr>
          <p:cNvSpPr/>
          <p:nvPr/>
        </p:nvSpPr>
        <p:spPr>
          <a:xfrm>
            <a:off x="609600" y="5981700"/>
            <a:ext cx="403837" cy="403837"/>
          </a:xfrm>
          <a:custGeom>
            <a:avLst/>
            <a:gdLst/>
            <a:ahLst/>
            <a:cxnLst/>
            <a:rect l="l" t="t" r="r" b="b"/>
            <a:pathLst>
              <a:path w="403837" h="403837">
                <a:moveTo>
                  <a:pt x="0" y="0"/>
                </a:moveTo>
                <a:lnTo>
                  <a:pt x="403837" y="0"/>
                </a:lnTo>
                <a:lnTo>
                  <a:pt x="403837" y="403837"/>
                </a:lnTo>
                <a:lnTo>
                  <a:pt x="0" y="40383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12">
            <a:extLst>
              <a:ext uri="{FF2B5EF4-FFF2-40B4-BE49-F238E27FC236}">
                <a16:creationId xmlns:a16="http://schemas.microsoft.com/office/drawing/2014/main" id="{32C4FF6A-ECE2-6541-B88A-22AD4D0DBD94}"/>
              </a:ext>
            </a:extLst>
          </p:cNvPr>
          <p:cNvSpPr/>
          <p:nvPr/>
        </p:nvSpPr>
        <p:spPr>
          <a:xfrm>
            <a:off x="609600" y="7505700"/>
            <a:ext cx="403837" cy="403837"/>
          </a:xfrm>
          <a:custGeom>
            <a:avLst/>
            <a:gdLst/>
            <a:ahLst/>
            <a:cxnLst/>
            <a:rect l="l" t="t" r="r" b="b"/>
            <a:pathLst>
              <a:path w="403837" h="403837">
                <a:moveTo>
                  <a:pt x="0" y="0"/>
                </a:moveTo>
                <a:lnTo>
                  <a:pt x="403837" y="0"/>
                </a:lnTo>
                <a:lnTo>
                  <a:pt x="403837" y="403837"/>
                </a:lnTo>
                <a:lnTo>
                  <a:pt x="0" y="40383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TextBox 7">
            <a:extLst>
              <a:ext uri="{FF2B5EF4-FFF2-40B4-BE49-F238E27FC236}">
                <a16:creationId xmlns:a16="http://schemas.microsoft.com/office/drawing/2014/main" id="{AA300418-58F6-F766-1967-5A30CCCAD69F}"/>
              </a:ext>
            </a:extLst>
          </p:cNvPr>
          <p:cNvSpPr txBox="1"/>
          <p:nvPr/>
        </p:nvSpPr>
        <p:spPr>
          <a:xfrm>
            <a:off x="1217771" y="3106409"/>
            <a:ext cx="5030629" cy="894091"/>
          </a:xfrm>
          <a:prstGeom prst="rect">
            <a:avLst/>
          </a:prstGeom>
        </p:spPr>
        <p:txBody>
          <a:bodyPr wrap="square" lIns="0" tIns="0" rIns="0" bIns="0" rtlCol="0" anchor="t">
            <a:spAutoFit/>
          </a:bodyPr>
          <a:lstStyle/>
          <a:p>
            <a:pPr>
              <a:lnSpc>
                <a:spcPts val="3639"/>
              </a:lnSpc>
            </a:pPr>
            <a:r>
              <a:rPr lang="en-US" sz="2799" dirty="0">
                <a:solidFill>
                  <a:srgbClr val="FFFFFF"/>
                </a:solidFill>
              </a:rPr>
              <a:t>70 proc. </a:t>
            </a:r>
            <a:r>
              <a:rPr lang="en-US" sz="2799" dirty="0" err="1">
                <a:solidFill>
                  <a:srgbClr val="FFFFFF"/>
                </a:solidFill>
              </a:rPr>
              <a:t>įstojusiųjų</a:t>
            </a:r>
            <a:r>
              <a:rPr lang="en-US" sz="2799" dirty="0">
                <a:solidFill>
                  <a:srgbClr val="FFFFFF"/>
                </a:solidFill>
              </a:rPr>
              <a:t> </a:t>
            </a:r>
            <a:r>
              <a:rPr lang="en-US" sz="2799" dirty="0" err="1">
                <a:solidFill>
                  <a:srgbClr val="FFFFFF"/>
                </a:solidFill>
              </a:rPr>
              <a:t>pirmuoju</a:t>
            </a:r>
            <a:r>
              <a:rPr lang="en-US" sz="2799" dirty="0">
                <a:solidFill>
                  <a:srgbClr val="FFFFFF"/>
                </a:solidFill>
              </a:rPr>
              <a:t> </a:t>
            </a:r>
            <a:r>
              <a:rPr lang="en-US" sz="2799" dirty="0" err="1">
                <a:solidFill>
                  <a:srgbClr val="FFFFFF"/>
                </a:solidFill>
              </a:rPr>
              <a:t>pageidavimu</a:t>
            </a:r>
            <a:r>
              <a:rPr lang="en-US" sz="2799" dirty="0">
                <a:solidFill>
                  <a:srgbClr val="FFFFFF"/>
                </a:solidFill>
              </a:rPr>
              <a:t> (2022 – 78) </a:t>
            </a:r>
          </a:p>
        </p:txBody>
      </p:sp>
      <p:sp>
        <p:nvSpPr>
          <p:cNvPr id="11" name="Freeform 23">
            <a:extLst>
              <a:ext uri="{FF2B5EF4-FFF2-40B4-BE49-F238E27FC236}">
                <a16:creationId xmlns:a16="http://schemas.microsoft.com/office/drawing/2014/main" id="{35E3D489-46C5-B9DA-5BBE-C3492F5B029A}"/>
              </a:ext>
            </a:extLst>
          </p:cNvPr>
          <p:cNvSpPr/>
          <p:nvPr/>
        </p:nvSpPr>
        <p:spPr>
          <a:xfrm>
            <a:off x="587697" y="571500"/>
            <a:ext cx="1317303" cy="1730548"/>
          </a:xfrm>
          <a:custGeom>
            <a:avLst/>
            <a:gdLst/>
            <a:ahLst/>
            <a:cxnLst/>
            <a:rect l="l" t="t" r="r" b="b"/>
            <a:pathLst>
              <a:path w="1061516" h="1406829">
                <a:moveTo>
                  <a:pt x="0" y="0"/>
                </a:moveTo>
                <a:lnTo>
                  <a:pt x="1061516" y="0"/>
                </a:lnTo>
                <a:lnTo>
                  <a:pt x="1061516" y="1406828"/>
                </a:lnTo>
                <a:lnTo>
                  <a:pt x="0" y="140682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3" name="TextBox 7">
            <a:extLst>
              <a:ext uri="{FF2B5EF4-FFF2-40B4-BE49-F238E27FC236}">
                <a16:creationId xmlns:a16="http://schemas.microsoft.com/office/drawing/2014/main" id="{ACA721D6-2AB0-772A-DA8C-91C76E35858C}"/>
              </a:ext>
            </a:extLst>
          </p:cNvPr>
          <p:cNvSpPr txBox="1"/>
          <p:nvPr/>
        </p:nvSpPr>
        <p:spPr>
          <a:xfrm>
            <a:off x="1217771" y="5921344"/>
            <a:ext cx="4343400" cy="1355756"/>
          </a:xfrm>
          <a:prstGeom prst="rect">
            <a:avLst/>
          </a:prstGeom>
        </p:spPr>
        <p:txBody>
          <a:bodyPr wrap="square" lIns="0" tIns="0" rIns="0" bIns="0" rtlCol="0" anchor="t">
            <a:spAutoFit/>
          </a:bodyPr>
          <a:lstStyle/>
          <a:p>
            <a:pPr>
              <a:lnSpc>
                <a:spcPts val="3639"/>
              </a:lnSpc>
            </a:pPr>
            <a:r>
              <a:rPr lang="en-US" sz="2799" dirty="0">
                <a:solidFill>
                  <a:srgbClr val="FFFFFF"/>
                </a:solidFill>
                <a:latin typeface="Calibri" panose="020F0502020204030204" pitchFamily="34" charset="0"/>
                <a:cs typeface="Calibri" panose="020F0502020204030204" pitchFamily="34" charset="0"/>
              </a:rPr>
              <a:t>75 proc. </a:t>
            </a:r>
            <a:r>
              <a:rPr lang="en-US" sz="2799" dirty="0" err="1">
                <a:solidFill>
                  <a:srgbClr val="FFFFFF"/>
                </a:solidFill>
                <a:latin typeface="Calibri" panose="020F0502020204030204" pitchFamily="34" charset="0"/>
                <a:cs typeface="Calibri" panose="020F0502020204030204" pitchFamily="34" charset="0"/>
              </a:rPr>
              <a:t>studijuojančiųjų</a:t>
            </a:r>
            <a:r>
              <a:rPr lang="en-US" sz="2799" dirty="0">
                <a:solidFill>
                  <a:srgbClr val="FFFFFF"/>
                </a:solidFill>
                <a:latin typeface="Calibri" panose="020F0502020204030204" pitchFamily="34" charset="0"/>
                <a:cs typeface="Calibri" panose="020F0502020204030204" pitchFamily="34" charset="0"/>
              </a:rPr>
              <a:t> </a:t>
            </a:r>
            <a:r>
              <a:rPr lang="en-US" sz="2799" dirty="0" err="1">
                <a:solidFill>
                  <a:srgbClr val="FFFFFF"/>
                </a:solidFill>
                <a:latin typeface="Calibri" panose="020F0502020204030204" pitchFamily="34" charset="0"/>
                <a:cs typeface="Calibri" panose="020F0502020204030204" pitchFamily="34" charset="0"/>
              </a:rPr>
              <a:t>patenkinti</a:t>
            </a:r>
            <a:r>
              <a:rPr lang="en-US" sz="2799" dirty="0">
                <a:solidFill>
                  <a:srgbClr val="FFFFFF"/>
                </a:solidFill>
                <a:latin typeface="Calibri" panose="020F0502020204030204" pitchFamily="34" charset="0"/>
                <a:cs typeface="Calibri" panose="020F0502020204030204" pitchFamily="34" charset="0"/>
              </a:rPr>
              <a:t> </a:t>
            </a:r>
            <a:r>
              <a:rPr lang="en-US" sz="2799" dirty="0" err="1">
                <a:solidFill>
                  <a:srgbClr val="FFFFFF"/>
                </a:solidFill>
                <a:latin typeface="Calibri" panose="020F0502020204030204" pitchFamily="34" charset="0"/>
                <a:cs typeface="Calibri" panose="020F0502020204030204" pitchFamily="34" charset="0"/>
              </a:rPr>
              <a:t>studijų</a:t>
            </a:r>
            <a:r>
              <a:rPr lang="en-US" sz="2799" dirty="0">
                <a:solidFill>
                  <a:srgbClr val="FFFFFF"/>
                </a:solidFill>
                <a:latin typeface="Calibri" panose="020F0502020204030204" pitchFamily="34" charset="0"/>
                <a:cs typeface="Calibri" panose="020F0502020204030204" pitchFamily="34" charset="0"/>
              </a:rPr>
              <a:t> </a:t>
            </a:r>
            <a:r>
              <a:rPr lang="en-US" sz="2799" dirty="0" err="1">
                <a:solidFill>
                  <a:srgbClr val="FFFFFF"/>
                </a:solidFill>
                <a:latin typeface="Calibri" panose="020F0502020204030204" pitchFamily="34" charset="0"/>
                <a:cs typeface="Calibri" panose="020F0502020204030204" pitchFamily="34" charset="0"/>
              </a:rPr>
              <a:t>kokybe</a:t>
            </a:r>
            <a:r>
              <a:rPr lang="en-US" sz="2799" dirty="0">
                <a:solidFill>
                  <a:srgbClr val="FFFFFF"/>
                </a:solidFill>
                <a:latin typeface="Calibri" panose="020F0502020204030204" pitchFamily="34" charset="0"/>
                <a:cs typeface="Calibri" panose="020F0502020204030204" pitchFamily="34" charset="0"/>
              </a:rPr>
              <a:t> (2022 – 86)</a:t>
            </a:r>
          </a:p>
        </p:txBody>
      </p:sp>
      <p:sp>
        <p:nvSpPr>
          <p:cNvPr id="14" name="Freeform 12">
            <a:extLst>
              <a:ext uri="{FF2B5EF4-FFF2-40B4-BE49-F238E27FC236}">
                <a16:creationId xmlns:a16="http://schemas.microsoft.com/office/drawing/2014/main" id="{2B3632F2-EBD3-2AA7-0DFC-E8C6C181B439}"/>
              </a:ext>
            </a:extLst>
          </p:cNvPr>
          <p:cNvSpPr/>
          <p:nvPr/>
        </p:nvSpPr>
        <p:spPr>
          <a:xfrm>
            <a:off x="609600" y="4358663"/>
            <a:ext cx="403837" cy="403837"/>
          </a:xfrm>
          <a:custGeom>
            <a:avLst/>
            <a:gdLst/>
            <a:ahLst/>
            <a:cxnLst/>
            <a:rect l="l" t="t" r="r" b="b"/>
            <a:pathLst>
              <a:path w="403837" h="403837">
                <a:moveTo>
                  <a:pt x="0" y="0"/>
                </a:moveTo>
                <a:lnTo>
                  <a:pt x="403837" y="0"/>
                </a:lnTo>
                <a:lnTo>
                  <a:pt x="403837" y="403837"/>
                </a:lnTo>
                <a:lnTo>
                  <a:pt x="0" y="40383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5" name="TextBox 7">
            <a:extLst>
              <a:ext uri="{FF2B5EF4-FFF2-40B4-BE49-F238E27FC236}">
                <a16:creationId xmlns:a16="http://schemas.microsoft.com/office/drawing/2014/main" id="{AF8695A9-977C-8ED3-FBC4-387ED882BA1B}"/>
              </a:ext>
            </a:extLst>
          </p:cNvPr>
          <p:cNvSpPr txBox="1"/>
          <p:nvPr/>
        </p:nvSpPr>
        <p:spPr>
          <a:xfrm>
            <a:off x="1219200" y="4325609"/>
            <a:ext cx="4343400" cy="1355756"/>
          </a:xfrm>
          <a:prstGeom prst="rect">
            <a:avLst/>
          </a:prstGeom>
        </p:spPr>
        <p:txBody>
          <a:bodyPr wrap="square" lIns="0" tIns="0" rIns="0" bIns="0" rtlCol="0" anchor="t">
            <a:spAutoFit/>
          </a:bodyPr>
          <a:lstStyle/>
          <a:p>
            <a:pPr>
              <a:lnSpc>
                <a:spcPts val="3639"/>
              </a:lnSpc>
            </a:pPr>
            <a:r>
              <a:rPr lang="en-US" sz="2799" dirty="0" err="1">
                <a:solidFill>
                  <a:srgbClr val="FFFFFF"/>
                </a:solidFill>
                <a:latin typeface="Calibri" panose="020F0502020204030204" pitchFamily="34" charset="0"/>
                <a:cs typeface="Calibri" panose="020F0502020204030204" pitchFamily="34" charset="0"/>
              </a:rPr>
              <a:t>laidos</a:t>
            </a:r>
            <a:r>
              <a:rPr lang="en-US" sz="2799" dirty="0">
                <a:solidFill>
                  <a:srgbClr val="FFFFFF"/>
                </a:solidFill>
                <a:latin typeface="Calibri" panose="020F0502020204030204" pitchFamily="34" charset="0"/>
                <a:cs typeface="Calibri" panose="020F0502020204030204" pitchFamily="34" charset="0"/>
              </a:rPr>
              <a:t> </a:t>
            </a:r>
            <a:r>
              <a:rPr lang="en-US" sz="2799" dirty="0" err="1">
                <a:solidFill>
                  <a:srgbClr val="FFFFFF"/>
                </a:solidFill>
                <a:latin typeface="Calibri" panose="020F0502020204030204" pitchFamily="34" charset="0"/>
                <a:cs typeface="Calibri" panose="020F0502020204030204" pitchFamily="34" charset="0"/>
              </a:rPr>
              <a:t>nubyrėjimas</a:t>
            </a:r>
            <a:r>
              <a:rPr lang="en-US" sz="2799" dirty="0">
                <a:solidFill>
                  <a:srgbClr val="FFFFFF"/>
                </a:solidFill>
                <a:latin typeface="Calibri" panose="020F0502020204030204" pitchFamily="34" charset="0"/>
                <a:cs typeface="Calibri" panose="020F0502020204030204" pitchFamily="34" charset="0"/>
              </a:rPr>
              <a:t> 37 proc. (</a:t>
            </a:r>
            <a:r>
              <a:rPr lang="en-US" sz="2799" dirty="0" err="1">
                <a:solidFill>
                  <a:srgbClr val="FFFFFF"/>
                </a:solidFill>
                <a:latin typeface="Calibri" panose="020F0502020204030204" pitchFamily="34" charset="0"/>
                <a:cs typeface="Calibri" panose="020F0502020204030204" pitchFamily="34" charset="0"/>
              </a:rPr>
              <a:t>iš</a:t>
            </a:r>
            <a:r>
              <a:rPr lang="en-US" sz="2799" dirty="0">
                <a:solidFill>
                  <a:srgbClr val="FFFFFF"/>
                </a:solidFill>
                <a:latin typeface="Calibri" panose="020F0502020204030204" pitchFamily="34" charset="0"/>
                <a:cs typeface="Calibri" panose="020F0502020204030204" pitchFamily="34" charset="0"/>
              </a:rPr>
              <a:t> </a:t>
            </a:r>
            <a:r>
              <a:rPr lang="en-US" sz="2799" dirty="0" err="1">
                <a:solidFill>
                  <a:srgbClr val="FFFFFF"/>
                </a:solidFill>
                <a:latin typeface="Calibri" panose="020F0502020204030204" pitchFamily="34" charset="0"/>
                <a:cs typeface="Calibri" panose="020F0502020204030204" pitchFamily="34" charset="0"/>
              </a:rPr>
              <a:t>jų</a:t>
            </a:r>
            <a:r>
              <a:rPr lang="en-US" sz="2799" dirty="0">
                <a:solidFill>
                  <a:srgbClr val="FFFFFF"/>
                </a:solidFill>
                <a:latin typeface="Calibri" panose="020F0502020204030204" pitchFamily="34" charset="0"/>
                <a:cs typeface="Calibri" panose="020F0502020204030204" pitchFamily="34" charset="0"/>
              </a:rPr>
              <a:t> 20 proc. </a:t>
            </a:r>
            <a:r>
              <a:rPr lang="en-US" sz="2799" dirty="0" err="1">
                <a:solidFill>
                  <a:srgbClr val="FFFFFF"/>
                </a:solidFill>
                <a:latin typeface="Calibri" panose="020F0502020204030204" pitchFamily="34" charset="0"/>
                <a:cs typeface="Calibri" panose="020F0502020204030204" pitchFamily="34" charset="0"/>
              </a:rPr>
              <a:t>dėl</a:t>
            </a:r>
            <a:r>
              <a:rPr lang="en-US" sz="2799" dirty="0">
                <a:solidFill>
                  <a:srgbClr val="FFFFFF"/>
                </a:solidFill>
                <a:latin typeface="Calibri" panose="020F0502020204030204" pitchFamily="34" charset="0"/>
                <a:cs typeface="Calibri" panose="020F0502020204030204" pitchFamily="34" charset="0"/>
              </a:rPr>
              <a:t> </a:t>
            </a:r>
            <a:r>
              <a:rPr lang="en-US" sz="2799" dirty="0" err="1">
                <a:solidFill>
                  <a:srgbClr val="FFFFFF"/>
                </a:solidFill>
                <a:latin typeface="Calibri" panose="020F0502020204030204" pitchFamily="34" charset="0"/>
                <a:cs typeface="Calibri" panose="020F0502020204030204" pitchFamily="34" charset="0"/>
              </a:rPr>
              <a:t>nepažangumo</a:t>
            </a:r>
            <a:r>
              <a:rPr lang="en-US" sz="2799" dirty="0">
                <a:solidFill>
                  <a:srgbClr val="FFFFFF"/>
                </a:solidFill>
                <a:latin typeface="Calibri" panose="020F0502020204030204" pitchFamily="34" charset="0"/>
                <a:cs typeface="Calibri" panose="020F0502020204030204" pitchFamily="34" charset="0"/>
              </a:rPr>
              <a:t>) </a:t>
            </a:r>
          </a:p>
        </p:txBody>
      </p:sp>
      <p:graphicFrame>
        <p:nvGraphicFramePr>
          <p:cNvPr id="17" name="Diagram 16">
            <a:extLst>
              <a:ext uri="{FF2B5EF4-FFF2-40B4-BE49-F238E27FC236}">
                <a16:creationId xmlns:a16="http://schemas.microsoft.com/office/drawing/2014/main" id="{026F8FC2-8CEA-DC17-D59C-B416F7CA5813}"/>
              </a:ext>
            </a:extLst>
          </p:cNvPr>
          <p:cNvGraphicFramePr/>
          <p:nvPr>
            <p:extLst>
              <p:ext uri="{D42A27DB-BD31-4B8C-83A1-F6EECF244321}">
                <p14:modId xmlns:p14="http://schemas.microsoft.com/office/powerpoint/2010/main" val="915435325"/>
              </p:ext>
            </p:extLst>
          </p:nvPr>
        </p:nvGraphicFramePr>
        <p:xfrm>
          <a:off x="6934199" y="2095500"/>
          <a:ext cx="10766103" cy="73914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153696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31356E"/>
        </a:solidFill>
        <a:effectLst/>
      </p:bgPr>
    </p:bg>
    <p:spTree>
      <p:nvGrpSpPr>
        <p:cNvPr id="1" name=""/>
        <p:cNvGrpSpPr/>
        <p:nvPr/>
      </p:nvGrpSpPr>
      <p:grpSpPr>
        <a:xfrm>
          <a:off x="0" y="0"/>
          <a:ext cx="0" cy="0"/>
          <a:chOff x="0" y="0"/>
          <a:chExt cx="0" cy="0"/>
        </a:xfrm>
      </p:grpSpPr>
      <p:sp>
        <p:nvSpPr>
          <p:cNvPr id="2" name="TextBox 2"/>
          <p:cNvSpPr txBox="1"/>
          <p:nvPr/>
        </p:nvSpPr>
        <p:spPr>
          <a:xfrm>
            <a:off x="1576665" y="1241265"/>
            <a:ext cx="12063135" cy="1242904"/>
          </a:xfrm>
          <a:prstGeom prst="rect">
            <a:avLst/>
          </a:prstGeom>
        </p:spPr>
        <p:txBody>
          <a:bodyPr wrap="square" lIns="0" tIns="0" rIns="0" bIns="0" rtlCol="0" anchor="t">
            <a:spAutoFit/>
          </a:bodyPr>
          <a:lstStyle/>
          <a:p>
            <a:pPr>
              <a:lnSpc>
                <a:spcPts val="10559"/>
              </a:lnSpc>
            </a:pPr>
            <a:r>
              <a:rPr lang="en-US" sz="6600" dirty="0" err="1">
                <a:solidFill>
                  <a:srgbClr val="FFFFFF"/>
                </a:solidFill>
              </a:rPr>
              <a:t>Mokslinės</a:t>
            </a:r>
            <a:r>
              <a:rPr lang="en-US" sz="6600" dirty="0">
                <a:solidFill>
                  <a:srgbClr val="FFFFFF"/>
                </a:solidFill>
              </a:rPr>
              <a:t> </a:t>
            </a:r>
            <a:r>
              <a:rPr lang="en-US" sz="6600" dirty="0" err="1">
                <a:solidFill>
                  <a:srgbClr val="FFFFFF"/>
                </a:solidFill>
              </a:rPr>
              <a:t>veiklos</a:t>
            </a:r>
            <a:r>
              <a:rPr lang="en-US" sz="6600" dirty="0">
                <a:solidFill>
                  <a:srgbClr val="FFFFFF"/>
                </a:solidFill>
              </a:rPr>
              <a:t> </a:t>
            </a:r>
            <a:r>
              <a:rPr lang="en-US" sz="6600" dirty="0" err="1">
                <a:solidFill>
                  <a:srgbClr val="FFFFFF"/>
                </a:solidFill>
              </a:rPr>
              <a:t>rezultatų</a:t>
            </a:r>
            <a:r>
              <a:rPr lang="en-US" sz="6600" dirty="0">
                <a:solidFill>
                  <a:srgbClr val="FFFFFF"/>
                </a:solidFill>
              </a:rPr>
              <a:t> </a:t>
            </a:r>
            <a:r>
              <a:rPr lang="en-US" sz="6600" dirty="0" err="1">
                <a:solidFill>
                  <a:srgbClr val="FFFFFF"/>
                </a:solidFill>
              </a:rPr>
              <a:t>sklaida</a:t>
            </a:r>
            <a:endParaRPr lang="en-US" sz="6600" dirty="0">
              <a:solidFill>
                <a:srgbClr val="FFFFFF"/>
              </a:solidFill>
            </a:endParaRPr>
          </a:p>
        </p:txBody>
      </p:sp>
      <p:grpSp>
        <p:nvGrpSpPr>
          <p:cNvPr id="5" name="Group 5"/>
          <p:cNvGrpSpPr/>
          <p:nvPr/>
        </p:nvGrpSpPr>
        <p:grpSpPr>
          <a:xfrm>
            <a:off x="1028700" y="4000500"/>
            <a:ext cx="6286500" cy="2761058"/>
            <a:chOff x="0" y="9525"/>
            <a:chExt cx="10090544" cy="2640963"/>
          </a:xfrm>
        </p:grpSpPr>
        <p:sp>
          <p:nvSpPr>
            <p:cNvPr id="6" name="TextBox 6"/>
            <p:cNvSpPr txBox="1"/>
            <p:nvPr/>
          </p:nvSpPr>
          <p:spPr>
            <a:xfrm>
              <a:off x="0" y="1248580"/>
              <a:ext cx="10090544" cy="1401908"/>
            </a:xfrm>
            <a:prstGeom prst="rect">
              <a:avLst/>
            </a:prstGeom>
          </p:spPr>
          <p:txBody>
            <a:bodyPr lIns="0" tIns="0" rIns="0" bIns="0" rtlCol="0" anchor="t">
              <a:spAutoFit/>
            </a:bodyPr>
            <a:lstStyle/>
            <a:p>
              <a:pPr marL="453390" lvl="1" indent="-226695">
                <a:lnSpc>
                  <a:spcPts val="2940"/>
                </a:lnSpc>
                <a:buFont typeface="Arial"/>
                <a:buChar char="•"/>
              </a:pPr>
              <a:r>
                <a:rPr lang="en-US" sz="2100" dirty="0">
                  <a:solidFill>
                    <a:srgbClr val="FFFFFF"/>
                  </a:solidFill>
                </a:rPr>
                <a:t>4 </a:t>
              </a:r>
              <a:r>
                <a:rPr lang="en-US" sz="2100" dirty="0" err="1">
                  <a:solidFill>
                    <a:srgbClr val="FFFFFF"/>
                  </a:solidFill>
                </a:rPr>
                <a:t>straipsniai</a:t>
              </a:r>
              <a:r>
                <a:rPr lang="en-US" sz="2100" dirty="0">
                  <a:solidFill>
                    <a:srgbClr val="FFFFFF"/>
                  </a:solidFill>
                </a:rPr>
                <a:t> </a:t>
              </a:r>
              <a:r>
                <a:rPr lang="lt-LT" sz="2100" i="1" dirty="0" err="1">
                  <a:solidFill>
                    <a:srgbClr val="FFFFFF"/>
                  </a:solidFill>
                </a:rPr>
                <a:t>Science</a:t>
              </a:r>
              <a:r>
                <a:rPr lang="lt-LT" sz="2100" i="1" dirty="0">
                  <a:solidFill>
                    <a:srgbClr val="FFFFFF"/>
                  </a:solidFill>
                </a:rPr>
                <a:t> </a:t>
              </a:r>
              <a:r>
                <a:rPr lang="lt-LT" sz="2100" i="1" dirty="0" err="1">
                  <a:solidFill>
                    <a:srgbClr val="FFFFFF"/>
                  </a:solidFill>
                </a:rPr>
                <a:t>Citation</a:t>
              </a:r>
              <a:r>
                <a:rPr lang="lt-LT" sz="2100" i="1" dirty="0">
                  <a:solidFill>
                    <a:srgbClr val="FFFFFF"/>
                  </a:solidFill>
                </a:rPr>
                <a:t> </a:t>
              </a:r>
              <a:r>
                <a:rPr lang="lt-LT" sz="2100" i="1" dirty="0" err="1">
                  <a:solidFill>
                    <a:srgbClr val="FFFFFF"/>
                  </a:solidFill>
                </a:rPr>
                <a:t>Index</a:t>
              </a:r>
              <a:r>
                <a:rPr lang="lt-LT" sz="2100" i="1" dirty="0">
                  <a:solidFill>
                    <a:srgbClr val="FFFFFF"/>
                  </a:solidFill>
                </a:rPr>
                <a:t> </a:t>
              </a:r>
              <a:r>
                <a:rPr lang="lt-LT" sz="2100" i="1" dirty="0" err="1">
                  <a:solidFill>
                    <a:srgbClr val="FFFFFF"/>
                  </a:solidFill>
                </a:rPr>
                <a:t>Expanded</a:t>
              </a:r>
              <a:r>
                <a:rPr lang="lt-LT" sz="2100" i="1" dirty="0">
                  <a:solidFill>
                    <a:srgbClr val="FFFFFF"/>
                  </a:solidFill>
                </a:rPr>
                <a:t> (</a:t>
              </a:r>
              <a:r>
                <a:rPr lang="lt-LT" sz="2100" i="1" dirty="0" err="1">
                  <a:solidFill>
                    <a:srgbClr val="FFFFFF"/>
                  </a:solidFill>
                </a:rPr>
                <a:t>Web</a:t>
              </a:r>
              <a:r>
                <a:rPr lang="lt-LT" sz="2100" i="1" dirty="0">
                  <a:solidFill>
                    <a:srgbClr val="FFFFFF"/>
                  </a:solidFill>
                </a:rPr>
                <a:t> </a:t>
              </a:r>
              <a:r>
                <a:rPr lang="lt-LT" sz="2100" i="1" dirty="0" err="1">
                  <a:solidFill>
                    <a:srgbClr val="FFFFFF"/>
                  </a:solidFill>
                </a:rPr>
                <a:t>of</a:t>
              </a:r>
              <a:r>
                <a:rPr lang="lt-LT" sz="2100" i="1" dirty="0">
                  <a:solidFill>
                    <a:srgbClr val="FFFFFF"/>
                  </a:solidFill>
                </a:rPr>
                <a:t> </a:t>
              </a:r>
              <a:r>
                <a:rPr lang="lt-LT" sz="2100" i="1" dirty="0" err="1">
                  <a:solidFill>
                    <a:srgbClr val="FFFFFF"/>
                  </a:solidFill>
                </a:rPr>
                <a:t>Science</a:t>
              </a:r>
              <a:r>
                <a:rPr lang="lt-LT" sz="2100" i="1" dirty="0">
                  <a:solidFill>
                    <a:srgbClr val="FFFFFF"/>
                  </a:solidFill>
                </a:rPr>
                <a:t>) </a:t>
              </a:r>
              <a:r>
                <a:rPr lang="lt-LT" sz="2100" dirty="0">
                  <a:solidFill>
                    <a:srgbClr val="FFFFFF"/>
                  </a:solidFill>
                </a:rPr>
                <a:t>ir </a:t>
              </a:r>
              <a:r>
                <a:rPr lang="lt-LT" sz="2100" i="1" dirty="0" err="1">
                  <a:solidFill>
                    <a:srgbClr val="FFFFFF"/>
                  </a:solidFill>
                </a:rPr>
                <a:t>Scopus</a:t>
              </a:r>
              <a:r>
                <a:rPr lang="lt-LT" sz="2100" dirty="0">
                  <a:solidFill>
                    <a:srgbClr val="FFFFFF"/>
                  </a:solidFill>
                </a:rPr>
                <a:t> mokslo leidinių duomenų bazėse</a:t>
              </a:r>
              <a:r>
                <a:rPr lang="en-LT" sz="2100" dirty="0">
                  <a:solidFill>
                    <a:srgbClr val="FFFFFF"/>
                  </a:solidFill>
                </a:rPr>
                <a:t> </a:t>
              </a:r>
              <a:r>
                <a:rPr lang="en-US" sz="2100" dirty="0">
                  <a:solidFill>
                    <a:srgbClr val="FFFFFF"/>
                  </a:solidFill>
                </a:rPr>
                <a:t> </a:t>
              </a:r>
            </a:p>
            <a:p>
              <a:pPr marL="453390" lvl="1" indent="-226695">
                <a:lnSpc>
                  <a:spcPts val="2940"/>
                </a:lnSpc>
                <a:buFont typeface="Arial"/>
                <a:buChar char="•"/>
              </a:pPr>
              <a:r>
                <a:rPr lang="en-US" sz="2100" dirty="0">
                  <a:solidFill>
                    <a:srgbClr val="FFFFFF"/>
                  </a:solidFill>
                </a:rPr>
                <a:t>2 </a:t>
              </a:r>
              <a:r>
                <a:rPr lang="en-US" sz="2100" dirty="0" err="1">
                  <a:solidFill>
                    <a:srgbClr val="FFFFFF"/>
                  </a:solidFill>
                </a:rPr>
                <a:t>straipsniai</a:t>
              </a:r>
              <a:r>
                <a:rPr lang="en-US" sz="2100" dirty="0">
                  <a:solidFill>
                    <a:srgbClr val="FFFFFF"/>
                  </a:solidFill>
                </a:rPr>
                <a:t> </a:t>
              </a:r>
              <a:r>
                <a:rPr lang="lt-LT" sz="2100" i="1" dirty="0" err="1">
                  <a:solidFill>
                    <a:srgbClr val="FFFFFF"/>
                  </a:solidFill>
                </a:rPr>
                <a:t>Scopus</a:t>
              </a:r>
              <a:r>
                <a:rPr lang="lt-LT" sz="2100" dirty="0">
                  <a:solidFill>
                    <a:srgbClr val="FFFFFF"/>
                  </a:solidFill>
                </a:rPr>
                <a:t> mokslo leidinių duomenų bazėje</a:t>
              </a:r>
            </a:p>
            <a:p>
              <a:pPr marL="453390" lvl="1" indent="-226695">
                <a:lnSpc>
                  <a:spcPts val="2940"/>
                </a:lnSpc>
                <a:buFont typeface="Arial"/>
                <a:buChar char="•"/>
              </a:pPr>
              <a:r>
                <a:rPr lang="lt-LT" sz="2100" dirty="0">
                  <a:solidFill>
                    <a:srgbClr val="FFFFFF"/>
                  </a:solidFill>
                </a:rPr>
                <a:t>21,5 proc. publikuoti užsienio žurnaluose</a:t>
              </a:r>
              <a:endParaRPr lang="en-US" sz="2100" dirty="0">
                <a:solidFill>
                  <a:srgbClr val="FFFFFF"/>
                </a:solidFill>
              </a:endParaRPr>
            </a:p>
          </p:txBody>
        </p:sp>
        <p:sp>
          <p:nvSpPr>
            <p:cNvPr id="7" name="TextBox 7"/>
            <p:cNvSpPr txBox="1"/>
            <p:nvPr/>
          </p:nvSpPr>
          <p:spPr>
            <a:xfrm>
              <a:off x="0" y="9525"/>
              <a:ext cx="10090544" cy="932235"/>
            </a:xfrm>
            <a:prstGeom prst="rect">
              <a:avLst/>
            </a:prstGeom>
          </p:spPr>
          <p:txBody>
            <a:bodyPr lIns="0" tIns="0" rIns="0" bIns="0" rtlCol="0" anchor="t">
              <a:spAutoFit/>
            </a:bodyPr>
            <a:lstStyle/>
            <a:p>
              <a:pPr>
                <a:lnSpc>
                  <a:spcPts val="3840"/>
                </a:lnSpc>
              </a:pPr>
              <a:r>
                <a:rPr lang="en-LT" sz="3200" dirty="0">
                  <a:solidFill>
                    <a:srgbClr val="FFFFFF"/>
                  </a:solidFill>
                </a:rPr>
                <a:t>35 autoriai paskelbė 65 straipsnius recenzuojamuose mokslo leidiniuose</a:t>
              </a:r>
              <a:endParaRPr lang="en-US" sz="3200" dirty="0">
                <a:solidFill>
                  <a:srgbClr val="FFFFFF"/>
                </a:solidFill>
              </a:endParaRPr>
            </a:p>
          </p:txBody>
        </p:sp>
        <p:sp>
          <p:nvSpPr>
            <p:cNvPr id="8" name="AutoShape 8"/>
            <p:cNvSpPr/>
            <p:nvPr/>
          </p:nvSpPr>
          <p:spPr>
            <a:xfrm>
              <a:off x="0" y="1029924"/>
              <a:ext cx="10090544" cy="0"/>
            </a:xfrm>
            <a:prstGeom prst="line">
              <a:avLst/>
            </a:prstGeom>
            <a:ln w="25400" cap="flat">
              <a:solidFill>
                <a:srgbClr val="FFFFFF"/>
              </a:solidFill>
              <a:prstDash val="solid"/>
              <a:headEnd type="none" w="sm" len="sm"/>
              <a:tailEnd type="none" w="sm" len="sm"/>
            </a:ln>
          </p:spPr>
        </p:sp>
      </p:grpSp>
      <p:sp>
        <p:nvSpPr>
          <p:cNvPr id="11" name="Freeform 16">
            <a:extLst>
              <a:ext uri="{FF2B5EF4-FFF2-40B4-BE49-F238E27FC236}">
                <a16:creationId xmlns:a16="http://schemas.microsoft.com/office/drawing/2014/main" id="{4F075F9E-1320-50E1-1683-49B718AE5A4F}"/>
              </a:ext>
            </a:extLst>
          </p:cNvPr>
          <p:cNvSpPr/>
          <p:nvPr/>
        </p:nvSpPr>
        <p:spPr>
          <a:xfrm>
            <a:off x="533400" y="1336262"/>
            <a:ext cx="853657" cy="1368838"/>
          </a:xfrm>
          <a:custGeom>
            <a:avLst/>
            <a:gdLst/>
            <a:ahLst/>
            <a:cxnLst/>
            <a:rect l="l" t="t" r="r" b="b"/>
            <a:pathLst>
              <a:path w="853657" h="1368838">
                <a:moveTo>
                  <a:pt x="0" y="0"/>
                </a:moveTo>
                <a:lnTo>
                  <a:pt x="853657" y="0"/>
                </a:lnTo>
                <a:lnTo>
                  <a:pt x="853657" y="1368838"/>
                </a:lnTo>
                <a:lnTo>
                  <a:pt x="0" y="13688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LT" dirty="0"/>
          </a:p>
        </p:txBody>
      </p:sp>
      <p:graphicFrame>
        <p:nvGraphicFramePr>
          <p:cNvPr id="17" name="Chart 16">
            <a:extLst>
              <a:ext uri="{FF2B5EF4-FFF2-40B4-BE49-F238E27FC236}">
                <a16:creationId xmlns:a16="http://schemas.microsoft.com/office/drawing/2014/main" id="{BA11168B-6BFE-08F2-4626-7CF0BD71E814}"/>
              </a:ext>
            </a:extLst>
          </p:cNvPr>
          <p:cNvGraphicFramePr>
            <a:graphicFrameLocks/>
          </p:cNvGraphicFramePr>
          <p:nvPr>
            <p:extLst>
              <p:ext uri="{D42A27DB-BD31-4B8C-83A1-F6EECF244321}">
                <p14:modId xmlns:p14="http://schemas.microsoft.com/office/powerpoint/2010/main" val="1070857281"/>
              </p:ext>
            </p:extLst>
          </p:nvPr>
        </p:nvGraphicFramePr>
        <p:xfrm>
          <a:off x="8077200" y="3086099"/>
          <a:ext cx="9700935" cy="6476999"/>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1356E"/>
        </a:solidFill>
        <a:effectLst/>
      </p:bgPr>
    </p:bg>
    <p:spTree>
      <p:nvGrpSpPr>
        <p:cNvPr id="1" name="">
          <a:extLst>
            <a:ext uri="{FF2B5EF4-FFF2-40B4-BE49-F238E27FC236}">
              <a16:creationId xmlns:a16="http://schemas.microsoft.com/office/drawing/2014/main" id="{16B0C991-7B37-B05D-7BEC-8FFE04D477A3}"/>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21E88B06-0684-4109-8992-1F9CA64DBC34}"/>
              </a:ext>
            </a:extLst>
          </p:cNvPr>
          <p:cNvSpPr txBox="1"/>
          <p:nvPr/>
        </p:nvSpPr>
        <p:spPr>
          <a:xfrm>
            <a:off x="1576665" y="1241265"/>
            <a:ext cx="10234335" cy="1242904"/>
          </a:xfrm>
          <a:prstGeom prst="rect">
            <a:avLst/>
          </a:prstGeom>
        </p:spPr>
        <p:txBody>
          <a:bodyPr wrap="square" lIns="0" tIns="0" rIns="0" bIns="0" rtlCol="0" anchor="t">
            <a:spAutoFit/>
          </a:bodyPr>
          <a:lstStyle/>
          <a:p>
            <a:pPr>
              <a:lnSpc>
                <a:spcPts val="10559"/>
              </a:lnSpc>
            </a:pPr>
            <a:r>
              <a:rPr lang="en-US" sz="6600" dirty="0">
                <a:solidFill>
                  <a:srgbClr val="FFFFFF"/>
                </a:solidFill>
              </a:rPr>
              <a:t>MTEP </a:t>
            </a:r>
            <a:r>
              <a:rPr lang="en-US" sz="6600" dirty="0" err="1">
                <a:solidFill>
                  <a:srgbClr val="FFFFFF"/>
                </a:solidFill>
              </a:rPr>
              <a:t>potencialas</a:t>
            </a:r>
            <a:endParaRPr lang="en-US" sz="6600" dirty="0">
              <a:solidFill>
                <a:srgbClr val="FFFFFF"/>
              </a:solidFill>
            </a:endParaRPr>
          </a:p>
        </p:txBody>
      </p:sp>
      <p:grpSp>
        <p:nvGrpSpPr>
          <p:cNvPr id="5" name="Group 5">
            <a:extLst>
              <a:ext uri="{FF2B5EF4-FFF2-40B4-BE49-F238E27FC236}">
                <a16:creationId xmlns:a16="http://schemas.microsoft.com/office/drawing/2014/main" id="{D75C1378-1450-B595-6D42-24CCAA2F6716}"/>
              </a:ext>
            </a:extLst>
          </p:cNvPr>
          <p:cNvGrpSpPr/>
          <p:nvPr/>
        </p:nvGrpSpPr>
        <p:grpSpPr>
          <a:xfrm>
            <a:off x="762000" y="3066969"/>
            <a:ext cx="6819900" cy="2152731"/>
            <a:chOff x="0" y="-354905"/>
            <a:chExt cx="10090544" cy="2059098"/>
          </a:xfrm>
        </p:grpSpPr>
        <p:sp>
          <p:nvSpPr>
            <p:cNvPr id="7" name="TextBox 7">
              <a:extLst>
                <a:ext uri="{FF2B5EF4-FFF2-40B4-BE49-F238E27FC236}">
                  <a16:creationId xmlns:a16="http://schemas.microsoft.com/office/drawing/2014/main" id="{8396DA1F-6C5C-7059-3FA9-CB94565E1AD4}"/>
                </a:ext>
              </a:extLst>
            </p:cNvPr>
            <p:cNvSpPr txBox="1"/>
            <p:nvPr/>
          </p:nvSpPr>
          <p:spPr>
            <a:xfrm>
              <a:off x="0" y="-354905"/>
              <a:ext cx="10090544" cy="1864469"/>
            </a:xfrm>
            <a:prstGeom prst="rect">
              <a:avLst/>
            </a:prstGeom>
          </p:spPr>
          <p:txBody>
            <a:bodyPr lIns="0" tIns="0" rIns="0" bIns="0" rtlCol="0" anchor="t">
              <a:spAutoFit/>
            </a:bodyPr>
            <a:lstStyle/>
            <a:p>
              <a:pPr>
                <a:lnSpc>
                  <a:spcPts val="3840"/>
                </a:lnSpc>
              </a:pPr>
              <a:r>
                <a:rPr lang="en-LT" sz="3200" dirty="0">
                  <a:solidFill>
                    <a:srgbClr val="FFFFFF"/>
                  </a:solidFill>
                </a:rPr>
                <a:t>Didėja vienam dėstytojo etatui </a:t>
              </a:r>
              <a:r>
                <a:rPr lang="en-LT" sz="3200">
                  <a:solidFill>
                    <a:srgbClr val="FFFFFF"/>
                  </a:solidFill>
                </a:rPr>
                <a:t>tenkančių užsakomųjų tyrimų pajamų </a:t>
              </a:r>
              <a:r>
                <a:rPr lang="en-LT" sz="3200" dirty="0">
                  <a:solidFill>
                    <a:srgbClr val="FFFFFF"/>
                  </a:solidFill>
                </a:rPr>
                <a:t>dydis: </a:t>
              </a:r>
            </a:p>
            <a:p>
              <a:pPr>
                <a:lnSpc>
                  <a:spcPts val="3840"/>
                </a:lnSpc>
              </a:pPr>
              <a:r>
                <a:rPr lang="en-LT" sz="3200" dirty="0">
                  <a:solidFill>
                    <a:srgbClr val="FFFFFF"/>
                  </a:solidFill>
                </a:rPr>
                <a:t>1,28 tūkst. Eur </a:t>
              </a:r>
            </a:p>
            <a:p>
              <a:pPr>
                <a:lnSpc>
                  <a:spcPts val="3840"/>
                </a:lnSpc>
              </a:pPr>
              <a:r>
                <a:rPr lang="en-LT" sz="3200" dirty="0">
                  <a:solidFill>
                    <a:srgbClr val="FFFFFF"/>
                  </a:solidFill>
                </a:rPr>
                <a:t>(plg. 2022 m. 0,9; 2021 m. 0,55)</a:t>
              </a:r>
              <a:endParaRPr lang="en-US" sz="3200" dirty="0">
                <a:solidFill>
                  <a:srgbClr val="FFFFFF"/>
                </a:solidFill>
              </a:endParaRPr>
            </a:p>
          </p:txBody>
        </p:sp>
        <p:sp>
          <p:nvSpPr>
            <p:cNvPr id="8" name="AutoShape 8">
              <a:extLst>
                <a:ext uri="{FF2B5EF4-FFF2-40B4-BE49-F238E27FC236}">
                  <a16:creationId xmlns:a16="http://schemas.microsoft.com/office/drawing/2014/main" id="{A6EAA3CC-5E9C-67DB-B7D3-86461E483B6B}"/>
                </a:ext>
              </a:extLst>
            </p:cNvPr>
            <p:cNvSpPr/>
            <p:nvPr/>
          </p:nvSpPr>
          <p:spPr>
            <a:xfrm>
              <a:off x="0" y="1704193"/>
              <a:ext cx="10090544" cy="0"/>
            </a:xfrm>
            <a:prstGeom prst="line">
              <a:avLst/>
            </a:prstGeom>
            <a:ln w="25400" cap="flat">
              <a:solidFill>
                <a:srgbClr val="FFFFFF"/>
              </a:solidFill>
              <a:prstDash val="solid"/>
              <a:headEnd type="none" w="sm" len="sm"/>
              <a:tailEnd type="none" w="sm" len="sm"/>
            </a:ln>
          </p:spPr>
        </p:sp>
      </p:grpSp>
      <p:sp>
        <p:nvSpPr>
          <p:cNvPr id="11" name="Freeform 16">
            <a:extLst>
              <a:ext uri="{FF2B5EF4-FFF2-40B4-BE49-F238E27FC236}">
                <a16:creationId xmlns:a16="http://schemas.microsoft.com/office/drawing/2014/main" id="{17FEB92B-DD64-15DF-832E-CA0B4DC0C553}"/>
              </a:ext>
            </a:extLst>
          </p:cNvPr>
          <p:cNvSpPr/>
          <p:nvPr/>
        </p:nvSpPr>
        <p:spPr>
          <a:xfrm>
            <a:off x="533400" y="1336262"/>
            <a:ext cx="853657" cy="1368838"/>
          </a:xfrm>
          <a:custGeom>
            <a:avLst/>
            <a:gdLst/>
            <a:ahLst/>
            <a:cxnLst/>
            <a:rect l="l" t="t" r="r" b="b"/>
            <a:pathLst>
              <a:path w="853657" h="1368838">
                <a:moveTo>
                  <a:pt x="0" y="0"/>
                </a:moveTo>
                <a:lnTo>
                  <a:pt x="853657" y="0"/>
                </a:lnTo>
                <a:lnTo>
                  <a:pt x="853657" y="1368838"/>
                </a:lnTo>
                <a:lnTo>
                  <a:pt x="0" y="13688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LT" dirty="0"/>
          </a:p>
        </p:txBody>
      </p:sp>
      <p:graphicFrame>
        <p:nvGraphicFramePr>
          <p:cNvPr id="3" name="Chart 2">
            <a:extLst>
              <a:ext uri="{FF2B5EF4-FFF2-40B4-BE49-F238E27FC236}">
                <a16:creationId xmlns:a16="http://schemas.microsoft.com/office/drawing/2014/main" id="{99B10A93-D50C-722A-B1C9-4B7C7F814BEB}"/>
              </a:ext>
            </a:extLst>
          </p:cNvPr>
          <p:cNvGraphicFramePr>
            <a:graphicFrameLocks/>
          </p:cNvGraphicFramePr>
          <p:nvPr>
            <p:extLst>
              <p:ext uri="{D42A27DB-BD31-4B8C-83A1-F6EECF244321}">
                <p14:modId xmlns:p14="http://schemas.microsoft.com/office/powerpoint/2010/main" val="2938904681"/>
              </p:ext>
            </p:extLst>
          </p:nvPr>
        </p:nvGraphicFramePr>
        <p:xfrm>
          <a:off x="8001000" y="1714503"/>
          <a:ext cx="9601200" cy="7331202"/>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6">
            <a:extLst>
              <a:ext uri="{FF2B5EF4-FFF2-40B4-BE49-F238E27FC236}">
                <a16:creationId xmlns:a16="http://schemas.microsoft.com/office/drawing/2014/main" id="{53C56459-B03D-5035-63BF-861A7B98391A}"/>
              </a:ext>
            </a:extLst>
          </p:cNvPr>
          <p:cNvSpPr txBox="1"/>
          <p:nvPr/>
        </p:nvSpPr>
        <p:spPr>
          <a:xfrm>
            <a:off x="609600" y="5375488"/>
            <a:ext cx="7391400" cy="4440831"/>
          </a:xfrm>
          <a:prstGeom prst="rect">
            <a:avLst/>
          </a:prstGeom>
        </p:spPr>
        <p:txBody>
          <a:bodyPr wrap="square" lIns="0" tIns="0" rIns="0" bIns="0" rtlCol="0" anchor="t">
            <a:spAutoFit/>
          </a:bodyPr>
          <a:lstStyle/>
          <a:p>
            <a:pPr marL="453390" lvl="1" indent="-226695">
              <a:lnSpc>
                <a:spcPts val="2940"/>
              </a:lnSpc>
              <a:buFont typeface="Arial"/>
              <a:buChar char="•"/>
            </a:pPr>
            <a:r>
              <a:rPr lang="en-US" sz="2100" dirty="0">
                <a:solidFill>
                  <a:srgbClr val="FFFFFF"/>
                </a:solidFill>
              </a:rPr>
              <a:t>INOSTART</a:t>
            </a:r>
          </a:p>
          <a:p>
            <a:pPr marL="683895" lvl="2">
              <a:lnSpc>
                <a:spcPts val="2940"/>
              </a:lnSpc>
            </a:pPr>
            <a:r>
              <a:rPr lang="lt-LT" sz="2100" dirty="0">
                <a:solidFill>
                  <a:srgbClr val="FFFFFF"/>
                </a:solidFill>
              </a:rPr>
              <a:t>„Mobilaus logistinio roboto gaminimas ir bandomasis tyrimas“</a:t>
            </a:r>
          </a:p>
          <a:p>
            <a:pPr marL="683895" lvl="2">
              <a:lnSpc>
                <a:spcPts val="2940"/>
              </a:lnSpc>
            </a:pPr>
            <a:r>
              <a:rPr lang="lt-LT" sz="2100" dirty="0">
                <a:solidFill>
                  <a:srgbClr val="FFFFFF"/>
                </a:solidFill>
              </a:rPr>
              <a:t>„</a:t>
            </a:r>
            <a:r>
              <a:rPr lang="lt-LT" sz="2100" dirty="0" err="1">
                <a:solidFill>
                  <a:srgbClr val="FFFFFF"/>
                </a:solidFill>
              </a:rPr>
              <a:t>Docker</a:t>
            </a:r>
            <a:r>
              <a:rPr lang="lt-LT" sz="2100" dirty="0">
                <a:solidFill>
                  <a:srgbClr val="FFFFFF"/>
                </a:solidFill>
              </a:rPr>
              <a:t> ir </a:t>
            </a:r>
            <a:r>
              <a:rPr lang="lt-LT" sz="2100" dirty="0" err="1">
                <a:solidFill>
                  <a:srgbClr val="FFFFFF"/>
                </a:solidFill>
              </a:rPr>
              <a:t>Kubernetes</a:t>
            </a:r>
            <a:r>
              <a:rPr lang="lt-LT" sz="2100" dirty="0">
                <a:solidFill>
                  <a:srgbClr val="FFFFFF"/>
                </a:solidFill>
              </a:rPr>
              <a:t> konteinerių paslaugos užsakymo ir valdymo sąsajos prototipo kūrimas“</a:t>
            </a:r>
          </a:p>
          <a:p>
            <a:pPr marL="683895" lvl="2">
              <a:lnSpc>
                <a:spcPts val="2940"/>
              </a:lnSpc>
            </a:pPr>
            <a:r>
              <a:rPr lang="lt-LT" sz="2100" dirty="0">
                <a:solidFill>
                  <a:srgbClr val="FFFFFF"/>
                </a:solidFill>
              </a:rPr>
              <a:t>„Debesų kompiuterija grįsta, centralizuota sandėlio apskaitos sistema“</a:t>
            </a:r>
          </a:p>
          <a:p>
            <a:pPr marL="453390" lvl="1" indent="-226695">
              <a:lnSpc>
                <a:spcPts val="2940"/>
              </a:lnSpc>
              <a:buFont typeface="Arial"/>
              <a:buChar char="•"/>
            </a:pPr>
            <a:r>
              <a:rPr lang="lt-LT" sz="2100" dirty="0">
                <a:solidFill>
                  <a:srgbClr val="FFFFFF"/>
                </a:solidFill>
              </a:rPr>
              <a:t>„</a:t>
            </a:r>
            <a:r>
              <a:rPr lang="lt-LT" sz="2100" dirty="0" err="1">
                <a:solidFill>
                  <a:srgbClr val="FFFFFF"/>
                </a:solidFill>
              </a:rPr>
              <a:t>LAB‘as</a:t>
            </a:r>
            <a:r>
              <a:rPr lang="lt-LT" sz="2100" dirty="0">
                <a:solidFill>
                  <a:srgbClr val="FFFFFF"/>
                </a:solidFill>
              </a:rPr>
              <a:t> akademija“ (Šiaulių miesto sav.)</a:t>
            </a:r>
          </a:p>
          <a:p>
            <a:pPr marL="453390" lvl="1" indent="-226695">
              <a:lnSpc>
                <a:spcPts val="2940"/>
              </a:lnSpc>
              <a:buFont typeface="Arial"/>
              <a:buChar char="•"/>
            </a:pPr>
            <a:r>
              <a:rPr lang="lt-LT" sz="2100" dirty="0">
                <a:solidFill>
                  <a:srgbClr val="FFFFFF"/>
                </a:solidFill>
              </a:rPr>
              <a:t>„Šiaulių valstybinės kolegijos studentų psichologinės mokymosi aplinkos gerinimo ir psichikos sveikatos stiprinimas“; „ŽINOK (Žinios, Inovacijos, Kompetencijos) – studentų mokslo raiškos erdvė“ (Valstybinis studijų fondas) </a:t>
            </a:r>
            <a:endParaRPr lang="en-LT" sz="2100" dirty="0">
              <a:solidFill>
                <a:srgbClr val="FFFFFF"/>
              </a:solidFill>
            </a:endParaRPr>
          </a:p>
        </p:txBody>
      </p:sp>
    </p:spTree>
    <p:extLst>
      <p:ext uri="{BB962C8B-B14F-4D97-AF65-F5344CB8AC3E}">
        <p14:creationId xmlns:p14="http://schemas.microsoft.com/office/powerpoint/2010/main" val="13797199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1356E"/>
        </a:solidFill>
        <a:effectLst/>
      </p:bgPr>
    </p:bg>
    <p:spTree>
      <p:nvGrpSpPr>
        <p:cNvPr id="1" name="">
          <a:extLst>
            <a:ext uri="{FF2B5EF4-FFF2-40B4-BE49-F238E27FC236}">
              <a16:creationId xmlns:a16="http://schemas.microsoft.com/office/drawing/2014/main" id="{1628B08D-7C97-4A0C-145D-407FEB97E28F}"/>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97862046-2FC2-3BF1-2044-047B02F7F5D7}"/>
              </a:ext>
            </a:extLst>
          </p:cNvPr>
          <p:cNvSpPr/>
          <p:nvPr/>
        </p:nvSpPr>
        <p:spPr>
          <a:xfrm>
            <a:off x="0" y="-568629"/>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TextBox 4">
            <a:extLst>
              <a:ext uri="{FF2B5EF4-FFF2-40B4-BE49-F238E27FC236}">
                <a16:creationId xmlns:a16="http://schemas.microsoft.com/office/drawing/2014/main" id="{2554095B-5234-2018-FF1C-9790289764AA}"/>
              </a:ext>
            </a:extLst>
          </p:cNvPr>
          <p:cNvSpPr txBox="1"/>
          <p:nvPr/>
        </p:nvSpPr>
        <p:spPr>
          <a:xfrm>
            <a:off x="2133600" y="1019175"/>
            <a:ext cx="9510716" cy="923330"/>
          </a:xfrm>
          <a:prstGeom prst="rect">
            <a:avLst/>
          </a:prstGeom>
        </p:spPr>
        <p:txBody>
          <a:bodyPr wrap="square" lIns="0" tIns="0" rIns="0" bIns="0" rtlCol="0" anchor="t">
            <a:spAutoFit/>
          </a:bodyPr>
          <a:lstStyle/>
          <a:p>
            <a:pPr>
              <a:lnSpc>
                <a:spcPts val="7200"/>
              </a:lnSpc>
            </a:pPr>
            <a:r>
              <a:rPr lang="en-US" sz="6600" dirty="0" err="1">
                <a:solidFill>
                  <a:srgbClr val="FFFFFF"/>
                </a:solidFill>
              </a:rPr>
              <a:t>Tarptautinis</a:t>
            </a:r>
            <a:r>
              <a:rPr lang="en-US" sz="6600" dirty="0">
                <a:solidFill>
                  <a:srgbClr val="FFFFFF"/>
                </a:solidFill>
              </a:rPr>
              <a:t> </a:t>
            </a:r>
            <a:r>
              <a:rPr lang="en-US" sz="6600" dirty="0" err="1">
                <a:solidFill>
                  <a:srgbClr val="FFFFFF"/>
                </a:solidFill>
              </a:rPr>
              <a:t>pripažinimas</a:t>
            </a:r>
            <a:endParaRPr lang="en-US" sz="6600" dirty="0">
              <a:solidFill>
                <a:srgbClr val="FFFFFF"/>
              </a:solidFill>
            </a:endParaRPr>
          </a:p>
        </p:txBody>
      </p:sp>
      <p:sp>
        <p:nvSpPr>
          <p:cNvPr id="7" name="Freeform 22">
            <a:extLst>
              <a:ext uri="{FF2B5EF4-FFF2-40B4-BE49-F238E27FC236}">
                <a16:creationId xmlns:a16="http://schemas.microsoft.com/office/drawing/2014/main" id="{37137CD6-A4D0-1C91-A091-627E3B19F5BB}"/>
              </a:ext>
            </a:extLst>
          </p:cNvPr>
          <p:cNvSpPr/>
          <p:nvPr/>
        </p:nvSpPr>
        <p:spPr>
          <a:xfrm>
            <a:off x="457200" y="876300"/>
            <a:ext cx="1406829" cy="1296840"/>
          </a:xfrm>
          <a:custGeom>
            <a:avLst/>
            <a:gdLst/>
            <a:ahLst/>
            <a:cxnLst/>
            <a:rect l="l" t="t" r="r" b="b"/>
            <a:pathLst>
              <a:path w="1406829" h="1296840">
                <a:moveTo>
                  <a:pt x="0" y="0"/>
                </a:moveTo>
                <a:lnTo>
                  <a:pt x="1406829" y="0"/>
                </a:lnTo>
                <a:lnTo>
                  <a:pt x="1406829" y="1296840"/>
                </a:lnTo>
                <a:lnTo>
                  <a:pt x="0" y="129684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pic>
        <p:nvPicPr>
          <p:cNvPr id="8" name="Picture 7">
            <a:extLst>
              <a:ext uri="{FF2B5EF4-FFF2-40B4-BE49-F238E27FC236}">
                <a16:creationId xmlns:a16="http://schemas.microsoft.com/office/drawing/2014/main" id="{51C5B596-F9D4-28A7-8E61-8F9E8D5F83EA}"/>
              </a:ext>
            </a:extLst>
          </p:cNvPr>
          <p:cNvPicPr>
            <a:picLocks noChangeAspect="1"/>
          </p:cNvPicPr>
          <p:nvPr/>
        </p:nvPicPr>
        <p:blipFill>
          <a:blip r:embed="rId6"/>
          <a:stretch>
            <a:fillRect/>
          </a:stretch>
        </p:blipFill>
        <p:spPr>
          <a:xfrm>
            <a:off x="351956" y="7214826"/>
            <a:ext cx="17707444" cy="2881674"/>
          </a:xfrm>
          <a:prstGeom prst="rect">
            <a:avLst/>
          </a:prstGeom>
        </p:spPr>
      </p:pic>
      <p:sp>
        <p:nvSpPr>
          <p:cNvPr id="10" name="Freeform 12">
            <a:extLst>
              <a:ext uri="{FF2B5EF4-FFF2-40B4-BE49-F238E27FC236}">
                <a16:creationId xmlns:a16="http://schemas.microsoft.com/office/drawing/2014/main" id="{5CBB67D1-F1A4-9B50-7AAA-405BDB3F09DA}"/>
              </a:ext>
            </a:extLst>
          </p:cNvPr>
          <p:cNvSpPr/>
          <p:nvPr/>
        </p:nvSpPr>
        <p:spPr>
          <a:xfrm>
            <a:off x="3262590" y="2448485"/>
            <a:ext cx="403837" cy="403837"/>
          </a:xfrm>
          <a:custGeom>
            <a:avLst/>
            <a:gdLst/>
            <a:ahLst/>
            <a:cxnLst/>
            <a:rect l="l" t="t" r="r" b="b"/>
            <a:pathLst>
              <a:path w="403837" h="403837">
                <a:moveTo>
                  <a:pt x="0" y="0"/>
                </a:moveTo>
                <a:lnTo>
                  <a:pt x="403837" y="0"/>
                </a:lnTo>
                <a:lnTo>
                  <a:pt x="403837" y="403837"/>
                </a:lnTo>
                <a:lnTo>
                  <a:pt x="0" y="40383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1" name="TextBox 10">
            <a:extLst>
              <a:ext uri="{FF2B5EF4-FFF2-40B4-BE49-F238E27FC236}">
                <a16:creationId xmlns:a16="http://schemas.microsoft.com/office/drawing/2014/main" id="{85792D40-10E4-3788-9E45-4F0857540173}"/>
              </a:ext>
            </a:extLst>
          </p:cNvPr>
          <p:cNvSpPr txBox="1"/>
          <p:nvPr/>
        </p:nvSpPr>
        <p:spPr>
          <a:xfrm>
            <a:off x="3810000" y="2400300"/>
            <a:ext cx="14249400" cy="441018"/>
          </a:xfrm>
          <a:prstGeom prst="rect">
            <a:avLst/>
          </a:prstGeom>
        </p:spPr>
        <p:txBody>
          <a:bodyPr wrap="square" lIns="0" tIns="0" rIns="0" bIns="0" rtlCol="0" anchor="t">
            <a:spAutoFit/>
          </a:bodyPr>
          <a:lstStyle/>
          <a:p>
            <a:pPr>
              <a:lnSpc>
                <a:spcPts val="3639"/>
              </a:lnSpc>
            </a:pPr>
            <a:r>
              <a:rPr lang="en-US" sz="2600" dirty="0" err="1">
                <a:solidFill>
                  <a:srgbClr val="FFFFFF"/>
                </a:solidFill>
              </a:rPr>
              <a:t>Aljansas</a:t>
            </a:r>
            <a:r>
              <a:rPr lang="en-US" sz="2600" dirty="0">
                <a:solidFill>
                  <a:srgbClr val="FFFFFF"/>
                </a:solidFill>
              </a:rPr>
              <a:t> „</a:t>
            </a:r>
            <a:r>
              <a:rPr lang="en-US" sz="2600" dirty="0" err="1">
                <a:solidFill>
                  <a:srgbClr val="FFFFFF"/>
                </a:solidFill>
              </a:rPr>
              <a:t>NEOLAiA</a:t>
            </a:r>
            <a:r>
              <a:rPr lang="en-US" sz="2600" dirty="0">
                <a:solidFill>
                  <a:srgbClr val="FFFFFF"/>
                </a:solidFill>
              </a:rPr>
              <a:t>‟ </a:t>
            </a:r>
            <a:r>
              <a:rPr lang="en-US" sz="2600" dirty="0" err="1">
                <a:solidFill>
                  <a:srgbClr val="FFFFFF"/>
                </a:solidFill>
              </a:rPr>
              <a:t>jungia</a:t>
            </a:r>
            <a:r>
              <a:rPr lang="en-US" sz="2600" dirty="0">
                <a:solidFill>
                  <a:srgbClr val="FFFFFF"/>
                </a:solidFill>
              </a:rPr>
              <a:t> </a:t>
            </a:r>
            <a:r>
              <a:rPr lang="en-US" sz="2600" dirty="0" err="1">
                <a:solidFill>
                  <a:srgbClr val="FFFFFF"/>
                </a:solidFill>
              </a:rPr>
              <a:t>regionuose</a:t>
            </a:r>
            <a:r>
              <a:rPr lang="en-US" sz="2600" dirty="0">
                <a:solidFill>
                  <a:srgbClr val="FFFFFF"/>
                </a:solidFill>
              </a:rPr>
              <a:t> </a:t>
            </a:r>
            <a:r>
              <a:rPr lang="en-US" sz="2600" dirty="0" err="1">
                <a:solidFill>
                  <a:srgbClr val="FFFFFF"/>
                </a:solidFill>
              </a:rPr>
              <a:t>veikiančias</a:t>
            </a:r>
            <a:r>
              <a:rPr lang="en-US" sz="2600" dirty="0">
                <a:solidFill>
                  <a:srgbClr val="FFFFFF"/>
                </a:solidFill>
              </a:rPr>
              <a:t> </a:t>
            </a:r>
            <a:r>
              <a:rPr lang="en-US" sz="2600" dirty="0" err="1">
                <a:solidFill>
                  <a:srgbClr val="FFFFFF"/>
                </a:solidFill>
              </a:rPr>
              <a:t>aukštojo</a:t>
            </a:r>
            <a:r>
              <a:rPr lang="en-US" sz="2600" dirty="0">
                <a:solidFill>
                  <a:srgbClr val="FFFFFF"/>
                </a:solidFill>
              </a:rPr>
              <a:t> </a:t>
            </a:r>
            <a:r>
              <a:rPr lang="en-US" sz="2600" dirty="0" err="1">
                <a:solidFill>
                  <a:srgbClr val="FFFFFF"/>
                </a:solidFill>
              </a:rPr>
              <a:t>mokslo</a:t>
            </a:r>
            <a:r>
              <a:rPr lang="en-US" sz="2600" dirty="0">
                <a:solidFill>
                  <a:srgbClr val="FFFFFF"/>
                </a:solidFill>
              </a:rPr>
              <a:t> </a:t>
            </a:r>
            <a:r>
              <a:rPr lang="en-US" sz="2600" dirty="0" err="1">
                <a:solidFill>
                  <a:srgbClr val="FFFFFF"/>
                </a:solidFill>
              </a:rPr>
              <a:t>institucijas</a:t>
            </a:r>
            <a:endParaRPr lang="en-US" sz="2600" dirty="0">
              <a:solidFill>
                <a:srgbClr val="FFFFFF"/>
              </a:solidFill>
            </a:endParaRPr>
          </a:p>
        </p:txBody>
      </p:sp>
      <p:sp>
        <p:nvSpPr>
          <p:cNvPr id="12" name="Freeform 12">
            <a:extLst>
              <a:ext uri="{FF2B5EF4-FFF2-40B4-BE49-F238E27FC236}">
                <a16:creationId xmlns:a16="http://schemas.microsoft.com/office/drawing/2014/main" id="{D8041257-C3BC-5D19-17E1-F0BB720137AE}"/>
              </a:ext>
            </a:extLst>
          </p:cNvPr>
          <p:cNvSpPr/>
          <p:nvPr/>
        </p:nvSpPr>
        <p:spPr>
          <a:xfrm>
            <a:off x="3246193" y="2987063"/>
            <a:ext cx="403837" cy="403837"/>
          </a:xfrm>
          <a:custGeom>
            <a:avLst/>
            <a:gdLst/>
            <a:ahLst/>
            <a:cxnLst/>
            <a:rect l="l" t="t" r="r" b="b"/>
            <a:pathLst>
              <a:path w="403837" h="403837">
                <a:moveTo>
                  <a:pt x="0" y="0"/>
                </a:moveTo>
                <a:lnTo>
                  <a:pt x="403837" y="0"/>
                </a:lnTo>
                <a:lnTo>
                  <a:pt x="403837" y="403837"/>
                </a:lnTo>
                <a:lnTo>
                  <a:pt x="0" y="40383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3" name="TextBox 12">
            <a:extLst>
              <a:ext uri="{FF2B5EF4-FFF2-40B4-BE49-F238E27FC236}">
                <a16:creationId xmlns:a16="http://schemas.microsoft.com/office/drawing/2014/main" id="{DE78B3DE-7216-2140-CEED-E6BC39D45170}"/>
              </a:ext>
            </a:extLst>
          </p:cNvPr>
          <p:cNvSpPr txBox="1"/>
          <p:nvPr/>
        </p:nvSpPr>
        <p:spPr>
          <a:xfrm>
            <a:off x="3810000" y="2933700"/>
            <a:ext cx="14249400" cy="902683"/>
          </a:xfrm>
          <a:prstGeom prst="rect">
            <a:avLst/>
          </a:prstGeom>
        </p:spPr>
        <p:txBody>
          <a:bodyPr wrap="square" lIns="0" tIns="0" rIns="0" bIns="0" rtlCol="0" anchor="t">
            <a:spAutoFit/>
          </a:bodyPr>
          <a:lstStyle/>
          <a:p>
            <a:pPr>
              <a:lnSpc>
                <a:spcPts val="3639"/>
              </a:lnSpc>
            </a:pPr>
            <a:r>
              <a:rPr lang="en-US" sz="2600" dirty="0">
                <a:solidFill>
                  <a:srgbClr val="FFFFFF"/>
                </a:solidFill>
              </a:rPr>
              <a:t>2023 m. </a:t>
            </a:r>
            <a:r>
              <a:rPr lang="en-US" sz="2600" dirty="0" err="1">
                <a:solidFill>
                  <a:srgbClr val="FFFFFF"/>
                </a:solidFill>
              </a:rPr>
              <a:t>liepos</a:t>
            </a:r>
            <a:r>
              <a:rPr lang="en-US" sz="2600" dirty="0">
                <a:solidFill>
                  <a:srgbClr val="FFFFFF"/>
                </a:solidFill>
              </a:rPr>
              <a:t> 3 d. </a:t>
            </a:r>
            <a:r>
              <a:rPr lang="en-US" sz="2600" dirty="0" err="1">
                <a:solidFill>
                  <a:srgbClr val="FFFFFF"/>
                </a:solidFill>
              </a:rPr>
              <a:t>aljansas</a:t>
            </a:r>
            <a:r>
              <a:rPr lang="en-US" sz="2600" dirty="0">
                <a:solidFill>
                  <a:srgbClr val="FFFFFF"/>
                </a:solidFill>
              </a:rPr>
              <a:t> </a:t>
            </a:r>
            <a:r>
              <a:rPr lang="en-US" sz="2600" dirty="0" err="1">
                <a:solidFill>
                  <a:srgbClr val="FFFFFF"/>
                </a:solidFill>
              </a:rPr>
              <a:t>įgijo</a:t>
            </a:r>
            <a:r>
              <a:rPr lang="en-US" sz="2600" dirty="0">
                <a:solidFill>
                  <a:srgbClr val="FFFFFF"/>
                </a:solidFill>
              </a:rPr>
              <a:t> </a:t>
            </a:r>
            <a:r>
              <a:rPr lang="en-US" sz="2600" dirty="0" err="1">
                <a:solidFill>
                  <a:srgbClr val="FFFFFF"/>
                </a:solidFill>
              </a:rPr>
              <a:t>oficialų</a:t>
            </a:r>
            <a:r>
              <a:rPr lang="en-US" sz="2600" dirty="0">
                <a:solidFill>
                  <a:srgbClr val="FFFFFF"/>
                </a:solidFill>
              </a:rPr>
              <a:t> </a:t>
            </a:r>
            <a:r>
              <a:rPr lang="en-US" sz="2600" dirty="0" err="1">
                <a:solidFill>
                  <a:srgbClr val="FFFFFF"/>
                </a:solidFill>
              </a:rPr>
              <a:t>statusą</a:t>
            </a:r>
            <a:r>
              <a:rPr lang="en-US" sz="2600" dirty="0">
                <a:solidFill>
                  <a:srgbClr val="FFFFFF"/>
                </a:solidFill>
              </a:rPr>
              <a:t> </a:t>
            </a:r>
            <a:r>
              <a:rPr lang="en-US" sz="2600" dirty="0" err="1">
                <a:solidFill>
                  <a:srgbClr val="FFFFFF"/>
                </a:solidFill>
              </a:rPr>
              <a:t>ir</a:t>
            </a:r>
            <a:r>
              <a:rPr lang="en-US" sz="2600" dirty="0">
                <a:solidFill>
                  <a:srgbClr val="FFFFFF"/>
                </a:solidFill>
              </a:rPr>
              <a:t> </a:t>
            </a:r>
            <a:r>
              <a:rPr lang="en-US" sz="2600" dirty="0" err="1">
                <a:solidFill>
                  <a:srgbClr val="FFFFFF"/>
                </a:solidFill>
              </a:rPr>
              <a:t>gavo</a:t>
            </a:r>
            <a:r>
              <a:rPr lang="en-US" sz="2600" dirty="0">
                <a:solidFill>
                  <a:srgbClr val="FFFFFF"/>
                </a:solidFill>
              </a:rPr>
              <a:t> </a:t>
            </a:r>
            <a:r>
              <a:rPr lang="lt-LT" sz="2600" dirty="0">
                <a:solidFill>
                  <a:srgbClr val="FFFFFF"/>
                </a:solidFill>
              </a:rPr>
              <a:t>14,4 mln. Eur finansavimą Europos Universitetų Tinklų iniciatyvai įgyvendinti per ateinančius ketverius metus; veiklų pradžia 2024-01-01</a:t>
            </a:r>
          </a:p>
        </p:txBody>
      </p:sp>
      <p:sp>
        <p:nvSpPr>
          <p:cNvPr id="15" name="TextBox 14">
            <a:extLst>
              <a:ext uri="{FF2B5EF4-FFF2-40B4-BE49-F238E27FC236}">
                <a16:creationId xmlns:a16="http://schemas.microsoft.com/office/drawing/2014/main" id="{F4E8955C-D520-73DD-963F-9A216E2DCDEA}"/>
              </a:ext>
            </a:extLst>
          </p:cNvPr>
          <p:cNvSpPr txBox="1"/>
          <p:nvPr/>
        </p:nvSpPr>
        <p:spPr>
          <a:xfrm>
            <a:off x="3810000" y="5025816"/>
            <a:ext cx="14020800" cy="2556084"/>
          </a:xfrm>
          <a:prstGeom prst="rect">
            <a:avLst/>
          </a:prstGeom>
        </p:spPr>
        <p:txBody>
          <a:bodyPr wrap="square" lIns="0" tIns="0" rIns="0" bIns="0" rtlCol="0" anchor="t">
            <a:spAutoFit/>
          </a:bodyPr>
          <a:lstStyle/>
          <a:p>
            <a:pPr>
              <a:lnSpc>
                <a:spcPts val="3639"/>
              </a:lnSpc>
            </a:pPr>
            <a:r>
              <a:rPr lang="lt-LT" sz="2400" dirty="0">
                <a:solidFill>
                  <a:srgbClr val="FFFFFF"/>
                </a:solidFill>
                <a:latin typeface="TT Interphases"/>
              </a:rPr>
              <a:t>10 pagrindinių veiklų, apimančių aljanso vadybą, tarptautinį judumą, mokymą ir mokymąsi, mokslinės veiklos poveikį regionams, verslumo ugdymą, įvairovę ir </a:t>
            </a:r>
            <a:r>
              <a:rPr lang="lt-LT" sz="2400" dirty="0" err="1">
                <a:solidFill>
                  <a:srgbClr val="FFFFFF"/>
                </a:solidFill>
                <a:latin typeface="TT Interphases"/>
              </a:rPr>
              <a:t>įtrauktį</a:t>
            </a:r>
            <a:r>
              <a:rPr lang="lt-LT" sz="2400" dirty="0">
                <a:solidFill>
                  <a:srgbClr val="FFFFFF"/>
                </a:solidFill>
                <a:latin typeface="TT Interphases"/>
              </a:rPr>
              <a:t>, </a:t>
            </a:r>
            <a:r>
              <a:rPr lang="lt-LT" sz="2400" dirty="0" err="1">
                <a:solidFill>
                  <a:srgbClr val="FFFFFF"/>
                </a:solidFill>
                <a:latin typeface="TT Interphases"/>
              </a:rPr>
              <a:t>tarpkultūriškumą</a:t>
            </a:r>
            <a:r>
              <a:rPr lang="lt-LT" sz="2400" dirty="0">
                <a:solidFill>
                  <a:srgbClr val="FFFFFF"/>
                </a:solidFill>
                <a:latin typeface="TT Interphases"/>
              </a:rPr>
              <a:t> ir daugiakalbystę, skaitmeninimą bei projektinių veiklų tvarumą ir sklaidą.</a:t>
            </a:r>
          </a:p>
          <a:p>
            <a:br>
              <a:rPr lang="lt-LT" sz="2400" dirty="0"/>
            </a:br>
            <a:endParaRPr lang="lt-LT" sz="2400" dirty="0">
              <a:solidFill>
                <a:srgbClr val="FFFFFF"/>
              </a:solidFill>
              <a:latin typeface="TT Interphases"/>
            </a:endParaRPr>
          </a:p>
          <a:p>
            <a:pPr>
              <a:lnSpc>
                <a:spcPts val="3639"/>
              </a:lnSpc>
            </a:pPr>
            <a:endParaRPr lang="en-US" sz="2799" dirty="0">
              <a:solidFill>
                <a:srgbClr val="FFFFFF"/>
              </a:solidFill>
              <a:latin typeface="TT Interphases"/>
            </a:endParaRPr>
          </a:p>
        </p:txBody>
      </p:sp>
      <p:pic>
        <p:nvPicPr>
          <p:cNvPr id="16" name="Content Placeholder 4">
            <a:extLst>
              <a:ext uri="{FF2B5EF4-FFF2-40B4-BE49-F238E27FC236}">
                <a16:creationId xmlns:a16="http://schemas.microsoft.com/office/drawing/2014/main" id="{841643B3-4310-CB42-7020-227F65B70448}"/>
              </a:ext>
            </a:extLst>
          </p:cNvPr>
          <p:cNvPicPr>
            <a:picLocks noChangeAspect="1"/>
          </p:cNvPicPr>
          <p:nvPr/>
        </p:nvPicPr>
        <p:blipFill>
          <a:blip r:embed="rId9"/>
          <a:stretch>
            <a:fillRect/>
          </a:stretch>
        </p:blipFill>
        <p:spPr>
          <a:xfrm>
            <a:off x="351956" y="2423889"/>
            <a:ext cx="2558678" cy="1817421"/>
          </a:xfrm>
          <a:prstGeom prst="rect">
            <a:avLst/>
          </a:prstGeom>
        </p:spPr>
      </p:pic>
      <p:sp>
        <p:nvSpPr>
          <p:cNvPr id="3" name="Freeform 12">
            <a:extLst>
              <a:ext uri="{FF2B5EF4-FFF2-40B4-BE49-F238E27FC236}">
                <a16:creationId xmlns:a16="http://schemas.microsoft.com/office/drawing/2014/main" id="{2040CEAB-68CC-34B7-4C34-A1ADC6CCD492}"/>
              </a:ext>
            </a:extLst>
          </p:cNvPr>
          <p:cNvSpPr/>
          <p:nvPr/>
        </p:nvSpPr>
        <p:spPr>
          <a:xfrm>
            <a:off x="3253763" y="3901463"/>
            <a:ext cx="403837" cy="403837"/>
          </a:xfrm>
          <a:custGeom>
            <a:avLst/>
            <a:gdLst/>
            <a:ahLst/>
            <a:cxnLst/>
            <a:rect l="l" t="t" r="r" b="b"/>
            <a:pathLst>
              <a:path w="403837" h="403837">
                <a:moveTo>
                  <a:pt x="0" y="0"/>
                </a:moveTo>
                <a:lnTo>
                  <a:pt x="403837" y="0"/>
                </a:lnTo>
                <a:lnTo>
                  <a:pt x="403837" y="403837"/>
                </a:lnTo>
                <a:lnTo>
                  <a:pt x="0" y="40383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5" name="TextBox 4">
            <a:extLst>
              <a:ext uri="{FF2B5EF4-FFF2-40B4-BE49-F238E27FC236}">
                <a16:creationId xmlns:a16="http://schemas.microsoft.com/office/drawing/2014/main" id="{2C56423A-19AF-3809-3736-DAD916150B44}"/>
              </a:ext>
            </a:extLst>
          </p:cNvPr>
          <p:cNvSpPr txBox="1"/>
          <p:nvPr/>
        </p:nvSpPr>
        <p:spPr>
          <a:xfrm>
            <a:off x="3810000" y="3859817"/>
            <a:ext cx="14249400" cy="434221"/>
          </a:xfrm>
          <a:prstGeom prst="rect">
            <a:avLst/>
          </a:prstGeom>
        </p:spPr>
        <p:txBody>
          <a:bodyPr wrap="square" lIns="0" tIns="0" rIns="0" bIns="0" rtlCol="0" anchor="t">
            <a:spAutoFit/>
          </a:bodyPr>
          <a:lstStyle/>
          <a:p>
            <a:pPr>
              <a:lnSpc>
                <a:spcPts val="3639"/>
              </a:lnSpc>
            </a:pPr>
            <a:r>
              <a:rPr lang="en-US" sz="2600" dirty="0" err="1">
                <a:solidFill>
                  <a:srgbClr val="FFFFFF"/>
                </a:solidFill>
              </a:rPr>
              <a:t>Šiaulių</a:t>
            </a:r>
            <a:r>
              <a:rPr lang="en-US" sz="2600" dirty="0">
                <a:solidFill>
                  <a:srgbClr val="FFFFFF"/>
                </a:solidFill>
              </a:rPr>
              <a:t> </a:t>
            </a:r>
            <a:r>
              <a:rPr lang="en-US" sz="2600" dirty="0" err="1">
                <a:solidFill>
                  <a:srgbClr val="FFFFFF"/>
                </a:solidFill>
              </a:rPr>
              <a:t>valstybinė</a:t>
            </a:r>
            <a:r>
              <a:rPr lang="en-US" sz="2600" dirty="0">
                <a:solidFill>
                  <a:srgbClr val="FFFFFF"/>
                </a:solidFill>
              </a:rPr>
              <a:t> </a:t>
            </a:r>
            <a:r>
              <a:rPr lang="en-US" sz="2600" dirty="0" err="1">
                <a:solidFill>
                  <a:srgbClr val="FFFFFF"/>
                </a:solidFill>
              </a:rPr>
              <a:t>kolegija</a:t>
            </a:r>
            <a:r>
              <a:rPr lang="en-US" sz="2600" dirty="0">
                <a:solidFill>
                  <a:srgbClr val="FFFFFF"/>
                </a:solidFill>
              </a:rPr>
              <a:t> </a:t>
            </a:r>
            <a:r>
              <a:rPr lang="en-US" sz="2600" dirty="0" err="1">
                <a:solidFill>
                  <a:srgbClr val="FFFFFF"/>
                </a:solidFill>
              </a:rPr>
              <a:t>yra</a:t>
            </a:r>
            <a:r>
              <a:rPr lang="en-US" sz="2600" dirty="0">
                <a:solidFill>
                  <a:srgbClr val="FFFFFF"/>
                </a:solidFill>
              </a:rPr>
              <a:t> </a:t>
            </a:r>
            <a:r>
              <a:rPr lang="en-US" sz="2600" dirty="0" err="1">
                <a:solidFill>
                  <a:srgbClr val="FFFFFF"/>
                </a:solidFill>
              </a:rPr>
              <a:t>pilnavertė</a:t>
            </a:r>
            <a:r>
              <a:rPr lang="en-US" sz="2600" dirty="0">
                <a:solidFill>
                  <a:srgbClr val="FFFFFF"/>
                </a:solidFill>
              </a:rPr>
              <a:t> </a:t>
            </a:r>
            <a:r>
              <a:rPr lang="en-US" sz="2600" dirty="0" err="1">
                <a:solidFill>
                  <a:srgbClr val="FFFFFF"/>
                </a:solidFill>
              </a:rPr>
              <a:t>aljanso</a:t>
            </a:r>
            <a:r>
              <a:rPr lang="en-US" sz="2600" dirty="0">
                <a:solidFill>
                  <a:srgbClr val="FFFFFF"/>
                </a:solidFill>
              </a:rPr>
              <a:t> </a:t>
            </a:r>
            <a:r>
              <a:rPr lang="en-US" sz="2600" dirty="0" err="1">
                <a:solidFill>
                  <a:srgbClr val="FFFFFF"/>
                </a:solidFill>
              </a:rPr>
              <a:t>narė</a:t>
            </a:r>
            <a:r>
              <a:rPr lang="en-US" sz="2600" dirty="0">
                <a:solidFill>
                  <a:srgbClr val="FFFFFF"/>
                </a:solidFill>
              </a:rPr>
              <a:t>, </a:t>
            </a:r>
            <a:r>
              <a:rPr lang="en-US" sz="2600" dirty="0" err="1">
                <a:solidFill>
                  <a:srgbClr val="FFFFFF"/>
                </a:solidFill>
              </a:rPr>
              <a:t>dalyvauja</a:t>
            </a:r>
            <a:r>
              <a:rPr lang="en-US" sz="2600" dirty="0">
                <a:solidFill>
                  <a:srgbClr val="FFFFFF"/>
                </a:solidFill>
              </a:rPr>
              <a:t> </a:t>
            </a:r>
            <a:r>
              <a:rPr lang="en-US" sz="2600" dirty="0" err="1">
                <a:solidFill>
                  <a:srgbClr val="FFFFFF"/>
                </a:solidFill>
              </a:rPr>
              <a:t>aljanso</a:t>
            </a:r>
            <a:r>
              <a:rPr lang="en-US" sz="2600" dirty="0">
                <a:solidFill>
                  <a:srgbClr val="FFFFFF"/>
                </a:solidFill>
              </a:rPr>
              <a:t> </a:t>
            </a:r>
            <a:r>
              <a:rPr lang="en-US" sz="2600" dirty="0" err="1">
                <a:solidFill>
                  <a:srgbClr val="FFFFFF"/>
                </a:solidFill>
              </a:rPr>
              <a:t>veikloje</a:t>
            </a:r>
            <a:r>
              <a:rPr lang="en-US" sz="2600" dirty="0">
                <a:solidFill>
                  <a:srgbClr val="FFFFFF"/>
                </a:solidFill>
              </a:rPr>
              <a:t> </a:t>
            </a:r>
            <a:r>
              <a:rPr lang="en-US" sz="2600" dirty="0" err="1">
                <a:solidFill>
                  <a:srgbClr val="FFFFFF"/>
                </a:solidFill>
              </a:rPr>
              <a:t>nuo</a:t>
            </a:r>
            <a:r>
              <a:rPr lang="en-US" sz="2600" dirty="0">
                <a:solidFill>
                  <a:srgbClr val="FFFFFF"/>
                </a:solidFill>
              </a:rPr>
              <a:t> pat </a:t>
            </a:r>
            <a:r>
              <a:rPr lang="en-US" sz="2600" dirty="0" err="1">
                <a:solidFill>
                  <a:srgbClr val="FFFFFF"/>
                </a:solidFill>
              </a:rPr>
              <a:t>aljanso</a:t>
            </a:r>
            <a:r>
              <a:rPr lang="en-US" sz="2600" dirty="0">
                <a:solidFill>
                  <a:srgbClr val="FFFFFF"/>
                </a:solidFill>
              </a:rPr>
              <a:t> </a:t>
            </a:r>
            <a:r>
              <a:rPr lang="en-US" sz="2600" dirty="0" err="1">
                <a:solidFill>
                  <a:srgbClr val="FFFFFF"/>
                </a:solidFill>
              </a:rPr>
              <a:t>įsteigimo</a:t>
            </a:r>
            <a:endParaRPr lang="lt-LT" sz="2600" dirty="0">
              <a:solidFill>
                <a:srgbClr val="FFFFFF"/>
              </a:solidFill>
            </a:endParaRPr>
          </a:p>
        </p:txBody>
      </p:sp>
      <p:sp>
        <p:nvSpPr>
          <p:cNvPr id="6" name="Freeform 20">
            <a:extLst>
              <a:ext uri="{FF2B5EF4-FFF2-40B4-BE49-F238E27FC236}">
                <a16:creationId xmlns:a16="http://schemas.microsoft.com/office/drawing/2014/main" id="{8FF11DD6-B4DE-5C01-818F-7E1008659C2B}"/>
              </a:ext>
            </a:extLst>
          </p:cNvPr>
          <p:cNvSpPr/>
          <p:nvPr/>
        </p:nvSpPr>
        <p:spPr>
          <a:xfrm>
            <a:off x="2142927" y="5032071"/>
            <a:ext cx="1209873" cy="1406829"/>
          </a:xfrm>
          <a:custGeom>
            <a:avLst/>
            <a:gdLst/>
            <a:ahLst/>
            <a:cxnLst/>
            <a:rect l="l" t="t" r="r" b="b"/>
            <a:pathLst>
              <a:path w="1209873" h="1406829">
                <a:moveTo>
                  <a:pt x="0" y="0"/>
                </a:moveTo>
                <a:lnTo>
                  <a:pt x="1209873" y="0"/>
                </a:lnTo>
                <a:lnTo>
                  <a:pt x="1209873" y="1406828"/>
                </a:lnTo>
                <a:lnTo>
                  <a:pt x="0" y="140682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Tree>
    <p:extLst>
      <p:ext uri="{BB962C8B-B14F-4D97-AF65-F5344CB8AC3E}">
        <p14:creationId xmlns:p14="http://schemas.microsoft.com/office/powerpoint/2010/main" val="30112901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847</TotalTime>
  <Words>1208</Words>
  <Application>Microsoft Macintosh PowerPoint</Application>
  <PresentationFormat>Custom</PresentationFormat>
  <Paragraphs>174</Paragraphs>
  <Slides>15</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TT Interphases</vt:lpstr>
      <vt:lpstr>Apple Color Emoji</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Lina Tamutiene</cp:lastModifiedBy>
  <cp:revision>30</cp:revision>
  <dcterms:created xsi:type="dcterms:W3CDTF">2006-08-16T00:00:00Z</dcterms:created>
  <dcterms:modified xsi:type="dcterms:W3CDTF">2024-02-01T07:12:31Z</dcterms:modified>
  <dc:identifier>DAF7Ntxb5Tg</dc:identifier>
</cp:coreProperties>
</file>